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4" r:id="rId8"/>
    <p:sldId id="265" r:id="rId9"/>
    <p:sldId id="259" r:id="rId10"/>
    <p:sldId id="260" r:id="rId11"/>
    <p:sldId id="261"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any Bowman" initials="TB" lastIdx="1" clrIdx="0">
    <p:extLst>
      <p:ext uri="{19B8F6BF-5375-455C-9EA6-DF929625EA0E}">
        <p15:presenceInfo xmlns:p15="http://schemas.microsoft.com/office/powerpoint/2012/main" userId="Tiffany Bow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32445-EFA8-49E5-A633-BC01F0D5D0D6}" v="392" dt="2022-02-03T15:27:02.404"/>
    <p1510:client id="{5954B8EC-CD9B-4452-8D58-EA5EF8F31CE1}" v="77" dt="2022-01-19T14:33:41.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4DC1-915C-4C0A-9348-BC72F2A1A9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625DB0-815F-4C33-A3FC-E1BBAFC5D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F07206-FFA7-44CB-9E20-1DA4C3C63A64}"/>
              </a:ext>
            </a:extLst>
          </p:cNvPr>
          <p:cNvSpPr>
            <a:spLocks noGrp="1"/>
          </p:cNvSpPr>
          <p:nvPr>
            <p:ph type="dt" sz="half" idx="10"/>
          </p:nvPr>
        </p:nvSpPr>
        <p:spPr/>
        <p:txBody>
          <a:bodyPr/>
          <a:lstStyle/>
          <a:p>
            <a:fld id="{5F46A74D-003E-40DF-A217-25AEC31305DE}" type="datetimeFigureOut">
              <a:rPr lang="en-GB" smtClean="0"/>
              <a:t>25/03/2022</a:t>
            </a:fld>
            <a:endParaRPr lang="en-GB"/>
          </a:p>
        </p:txBody>
      </p:sp>
      <p:sp>
        <p:nvSpPr>
          <p:cNvPr id="5" name="Footer Placeholder 4">
            <a:extLst>
              <a:ext uri="{FF2B5EF4-FFF2-40B4-BE49-F238E27FC236}">
                <a16:creationId xmlns:a16="http://schemas.microsoft.com/office/drawing/2014/main" id="{90BE427F-5FFB-4233-AE53-CE63C96D8F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65AFB4-C5C2-403E-BF5B-146A923579E7}"/>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188950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7A20-7107-4C2C-8A7D-4CD37A3823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7E2A89-1F47-4584-80BD-4C39EC953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4EF9E9-1BA1-45FF-900A-3BA623373EEE}"/>
              </a:ext>
            </a:extLst>
          </p:cNvPr>
          <p:cNvSpPr>
            <a:spLocks noGrp="1"/>
          </p:cNvSpPr>
          <p:nvPr>
            <p:ph type="dt" sz="half" idx="10"/>
          </p:nvPr>
        </p:nvSpPr>
        <p:spPr/>
        <p:txBody>
          <a:bodyPr/>
          <a:lstStyle/>
          <a:p>
            <a:fld id="{5F46A74D-003E-40DF-A217-25AEC31305DE}" type="datetimeFigureOut">
              <a:rPr lang="en-GB" smtClean="0"/>
              <a:t>25/03/2022</a:t>
            </a:fld>
            <a:endParaRPr lang="en-GB"/>
          </a:p>
        </p:txBody>
      </p:sp>
      <p:sp>
        <p:nvSpPr>
          <p:cNvPr id="5" name="Footer Placeholder 4">
            <a:extLst>
              <a:ext uri="{FF2B5EF4-FFF2-40B4-BE49-F238E27FC236}">
                <a16:creationId xmlns:a16="http://schemas.microsoft.com/office/drawing/2014/main" id="{62789543-DB38-4E84-9EE1-973D7DFE0B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815318-30DF-4A2E-BCC0-3F8A1E6C6FC8}"/>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36768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AA8AA-C0F1-4969-B1E9-2C979EE04E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67559F-4CF6-464C-8865-6505552330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2CC54B-A868-4AAA-9CEF-A8C764A164CE}"/>
              </a:ext>
            </a:extLst>
          </p:cNvPr>
          <p:cNvSpPr>
            <a:spLocks noGrp="1"/>
          </p:cNvSpPr>
          <p:nvPr>
            <p:ph type="dt" sz="half" idx="10"/>
          </p:nvPr>
        </p:nvSpPr>
        <p:spPr/>
        <p:txBody>
          <a:bodyPr/>
          <a:lstStyle/>
          <a:p>
            <a:fld id="{5F46A74D-003E-40DF-A217-25AEC31305DE}" type="datetimeFigureOut">
              <a:rPr lang="en-GB" smtClean="0"/>
              <a:t>25/03/2022</a:t>
            </a:fld>
            <a:endParaRPr lang="en-GB"/>
          </a:p>
        </p:txBody>
      </p:sp>
      <p:sp>
        <p:nvSpPr>
          <p:cNvPr id="5" name="Footer Placeholder 4">
            <a:extLst>
              <a:ext uri="{FF2B5EF4-FFF2-40B4-BE49-F238E27FC236}">
                <a16:creationId xmlns:a16="http://schemas.microsoft.com/office/drawing/2014/main" id="{0931F1AB-6997-4F75-94E0-7F5682E529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C0ED2-5A02-4543-A784-E20CABDE8803}"/>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386494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75B9-810B-4794-A26B-8497498422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8DEBC5-886D-4BCA-A539-7685D1F98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BD2662-EF41-47BF-9193-1D7E4140ADFB}"/>
              </a:ext>
            </a:extLst>
          </p:cNvPr>
          <p:cNvSpPr>
            <a:spLocks noGrp="1"/>
          </p:cNvSpPr>
          <p:nvPr>
            <p:ph type="dt" sz="half" idx="10"/>
          </p:nvPr>
        </p:nvSpPr>
        <p:spPr/>
        <p:txBody>
          <a:bodyPr/>
          <a:lstStyle/>
          <a:p>
            <a:fld id="{5F46A74D-003E-40DF-A217-25AEC31305DE}" type="datetimeFigureOut">
              <a:rPr lang="en-GB" smtClean="0"/>
              <a:t>25/03/2022</a:t>
            </a:fld>
            <a:endParaRPr lang="en-GB"/>
          </a:p>
        </p:txBody>
      </p:sp>
      <p:sp>
        <p:nvSpPr>
          <p:cNvPr id="5" name="Footer Placeholder 4">
            <a:extLst>
              <a:ext uri="{FF2B5EF4-FFF2-40B4-BE49-F238E27FC236}">
                <a16:creationId xmlns:a16="http://schemas.microsoft.com/office/drawing/2014/main" id="{70115E54-0C0C-49AB-A7D4-5557A66E84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A507B7-464A-446D-88DC-52FAB5BA2DAC}"/>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419997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272F-470A-4C5C-BDC9-22D6EEA129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886D33-A8D4-4B39-B30E-4929509243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343198-10ED-4CF4-AC38-155A45E8FA47}"/>
              </a:ext>
            </a:extLst>
          </p:cNvPr>
          <p:cNvSpPr>
            <a:spLocks noGrp="1"/>
          </p:cNvSpPr>
          <p:nvPr>
            <p:ph type="dt" sz="half" idx="10"/>
          </p:nvPr>
        </p:nvSpPr>
        <p:spPr/>
        <p:txBody>
          <a:bodyPr/>
          <a:lstStyle/>
          <a:p>
            <a:fld id="{5F46A74D-003E-40DF-A217-25AEC31305DE}" type="datetimeFigureOut">
              <a:rPr lang="en-GB" smtClean="0"/>
              <a:t>25/03/2022</a:t>
            </a:fld>
            <a:endParaRPr lang="en-GB"/>
          </a:p>
        </p:txBody>
      </p:sp>
      <p:sp>
        <p:nvSpPr>
          <p:cNvPr id="5" name="Footer Placeholder 4">
            <a:extLst>
              <a:ext uri="{FF2B5EF4-FFF2-40B4-BE49-F238E27FC236}">
                <a16:creationId xmlns:a16="http://schemas.microsoft.com/office/drawing/2014/main" id="{9AD34A55-2799-4FAC-89BE-B2D898E64D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66E4DC-9103-4599-8619-CA3942F1D67C}"/>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228303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5B20-EFAB-47F8-9926-D6625C2034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5BF091-90BF-4703-BB4F-2F27A4A3A2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8B673B-1F25-4433-8C8E-01E3175315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71C896-C494-473E-B5BF-8FA7B0916268}"/>
              </a:ext>
            </a:extLst>
          </p:cNvPr>
          <p:cNvSpPr>
            <a:spLocks noGrp="1"/>
          </p:cNvSpPr>
          <p:nvPr>
            <p:ph type="dt" sz="half" idx="10"/>
          </p:nvPr>
        </p:nvSpPr>
        <p:spPr/>
        <p:txBody>
          <a:bodyPr/>
          <a:lstStyle/>
          <a:p>
            <a:fld id="{5F46A74D-003E-40DF-A217-25AEC31305DE}" type="datetimeFigureOut">
              <a:rPr lang="en-GB" smtClean="0"/>
              <a:t>25/03/2022</a:t>
            </a:fld>
            <a:endParaRPr lang="en-GB"/>
          </a:p>
        </p:txBody>
      </p:sp>
      <p:sp>
        <p:nvSpPr>
          <p:cNvPr id="6" name="Footer Placeholder 5">
            <a:extLst>
              <a:ext uri="{FF2B5EF4-FFF2-40B4-BE49-F238E27FC236}">
                <a16:creationId xmlns:a16="http://schemas.microsoft.com/office/drawing/2014/main" id="{4740F20B-A732-4BCC-A17C-BD50677536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93D031-C895-4000-AB9D-27D61870F2DB}"/>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87615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D8A8-411E-4E33-902D-6CFDE6BC154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C0F56D-6EB2-4425-A4F6-407718C60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864610-C16F-4336-8373-DA0090DE5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74A836-D39B-456A-9A6D-D3E4AD86F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DB963-5A86-4867-BCA0-251D0752B6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1B17E8-4583-4D8B-97F9-D27234226F12}"/>
              </a:ext>
            </a:extLst>
          </p:cNvPr>
          <p:cNvSpPr>
            <a:spLocks noGrp="1"/>
          </p:cNvSpPr>
          <p:nvPr>
            <p:ph type="dt" sz="half" idx="10"/>
          </p:nvPr>
        </p:nvSpPr>
        <p:spPr/>
        <p:txBody>
          <a:bodyPr/>
          <a:lstStyle/>
          <a:p>
            <a:fld id="{5F46A74D-003E-40DF-A217-25AEC31305DE}" type="datetimeFigureOut">
              <a:rPr lang="en-GB" smtClean="0"/>
              <a:t>25/03/2022</a:t>
            </a:fld>
            <a:endParaRPr lang="en-GB"/>
          </a:p>
        </p:txBody>
      </p:sp>
      <p:sp>
        <p:nvSpPr>
          <p:cNvPr id="8" name="Footer Placeholder 7">
            <a:extLst>
              <a:ext uri="{FF2B5EF4-FFF2-40B4-BE49-F238E27FC236}">
                <a16:creationId xmlns:a16="http://schemas.microsoft.com/office/drawing/2014/main" id="{D721EE31-2BA2-4F0B-9103-A279FF9BA9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D4FA9AB-779F-49EB-BFFC-98B99EEE0B25}"/>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421714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0D64-CF13-498E-A9C0-C230AD315C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9EBB58-E497-4F18-97FC-B6DA83E50407}"/>
              </a:ext>
            </a:extLst>
          </p:cNvPr>
          <p:cNvSpPr>
            <a:spLocks noGrp="1"/>
          </p:cNvSpPr>
          <p:nvPr>
            <p:ph type="dt" sz="half" idx="10"/>
          </p:nvPr>
        </p:nvSpPr>
        <p:spPr/>
        <p:txBody>
          <a:bodyPr/>
          <a:lstStyle/>
          <a:p>
            <a:fld id="{5F46A74D-003E-40DF-A217-25AEC31305DE}" type="datetimeFigureOut">
              <a:rPr lang="en-GB" smtClean="0"/>
              <a:t>25/03/2022</a:t>
            </a:fld>
            <a:endParaRPr lang="en-GB"/>
          </a:p>
        </p:txBody>
      </p:sp>
      <p:sp>
        <p:nvSpPr>
          <p:cNvPr id="4" name="Footer Placeholder 3">
            <a:extLst>
              <a:ext uri="{FF2B5EF4-FFF2-40B4-BE49-F238E27FC236}">
                <a16:creationId xmlns:a16="http://schemas.microsoft.com/office/drawing/2014/main" id="{BA8C5F55-6EC2-4BCE-A1A8-C145249D82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C7BD71-12AC-410B-9A43-37618F7DFA67}"/>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135908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74022E-8D1B-415C-80A2-1D74EA6F3ADE}"/>
              </a:ext>
            </a:extLst>
          </p:cNvPr>
          <p:cNvSpPr>
            <a:spLocks noGrp="1"/>
          </p:cNvSpPr>
          <p:nvPr>
            <p:ph type="dt" sz="half" idx="10"/>
          </p:nvPr>
        </p:nvSpPr>
        <p:spPr/>
        <p:txBody>
          <a:bodyPr/>
          <a:lstStyle/>
          <a:p>
            <a:fld id="{5F46A74D-003E-40DF-A217-25AEC31305DE}" type="datetimeFigureOut">
              <a:rPr lang="en-GB" smtClean="0"/>
              <a:t>25/03/2022</a:t>
            </a:fld>
            <a:endParaRPr lang="en-GB"/>
          </a:p>
        </p:txBody>
      </p:sp>
      <p:sp>
        <p:nvSpPr>
          <p:cNvPr id="3" name="Footer Placeholder 2">
            <a:extLst>
              <a:ext uri="{FF2B5EF4-FFF2-40B4-BE49-F238E27FC236}">
                <a16:creationId xmlns:a16="http://schemas.microsoft.com/office/drawing/2014/main" id="{5759F2EF-BE38-4F15-A925-7E07AD892C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F1DC30-9CF9-4D75-AF0E-8364950258C4}"/>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412853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E145-54A4-4E40-AFF8-C91EFDCFB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ECE875-D431-45B6-96E7-7F1CC68E7C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A6B34E-4258-45EE-82F4-B4F5496A5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779B1C-68FE-4D87-B589-6CB3A1502008}"/>
              </a:ext>
            </a:extLst>
          </p:cNvPr>
          <p:cNvSpPr>
            <a:spLocks noGrp="1"/>
          </p:cNvSpPr>
          <p:nvPr>
            <p:ph type="dt" sz="half" idx="10"/>
          </p:nvPr>
        </p:nvSpPr>
        <p:spPr/>
        <p:txBody>
          <a:bodyPr/>
          <a:lstStyle/>
          <a:p>
            <a:fld id="{5F46A74D-003E-40DF-A217-25AEC31305DE}" type="datetimeFigureOut">
              <a:rPr lang="en-GB" smtClean="0"/>
              <a:t>25/03/2022</a:t>
            </a:fld>
            <a:endParaRPr lang="en-GB"/>
          </a:p>
        </p:txBody>
      </p:sp>
      <p:sp>
        <p:nvSpPr>
          <p:cNvPr id="6" name="Footer Placeholder 5">
            <a:extLst>
              <a:ext uri="{FF2B5EF4-FFF2-40B4-BE49-F238E27FC236}">
                <a16:creationId xmlns:a16="http://schemas.microsoft.com/office/drawing/2014/main" id="{CD84611B-1440-4AC8-AE49-E4825535E2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D54C26-2C7D-465D-8094-DAB2B1725E7A}"/>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104642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6AA8-1244-4880-9431-FA506E313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FD7EB4-C6EC-40DE-9FAC-CE9C137D88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542420-705E-43A8-B9F6-C2FBA47E3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8D5A1-F109-4AE0-BB76-FECBF7BBEBB8}"/>
              </a:ext>
            </a:extLst>
          </p:cNvPr>
          <p:cNvSpPr>
            <a:spLocks noGrp="1"/>
          </p:cNvSpPr>
          <p:nvPr>
            <p:ph type="dt" sz="half" idx="10"/>
          </p:nvPr>
        </p:nvSpPr>
        <p:spPr/>
        <p:txBody>
          <a:bodyPr/>
          <a:lstStyle/>
          <a:p>
            <a:fld id="{5F46A74D-003E-40DF-A217-25AEC31305DE}" type="datetimeFigureOut">
              <a:rPr lang="en-GB" smtClean="0"/>
              <a:t>25/03/2022</a:t>
            </a:fld>
            <a:endParaRPr lang="en-GB"/>
          </a:p>
        </p:txBody>
      </p:sp>
      <p:sp>
        <p:nvSpPr>
          <p:cNvPr id="6" name="Footer Placeholder 5">
            <a:extLst>
              <a:ext uri="{FF2B5EF4-FFF2-40B4-BE49-F238E27FC236}">
                <a16:creationId xmlns:a16="http://schemas.microsoft.com/office/drawing/2014/main" id="{F7E8DA22-717B-46F8-8A95-9BA4211377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57B52C-367A-4578-AD69-89E0BDE302F5}"/>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324358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A52AC3-40C7-4F4D-8921-D8F325C0E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B3A31C-ED41-4949-911F-9A1BEA9E8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0BBE1F-B665-4DA6-B2F5-F1A40A4EE4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6A74D-003E-40DF-A217-25AEC31305DE}" type="datetimeFigureOut">
              <a:rPr lang="en-GB" smtClean="0"/>
              <a:t>25/03/2022</a:t>
            </a:fld>
            <a:endParaRPr lang="en-GB"/>
          </a:p>
        </p:txBody>
      </p:sp>
      <p:sp>
        <p:nvSpPr>
          <p:cNvPr id="5" name="Footer Placeholder 4">
            <a:extLst>
              <a:ext uri="{FF2B5EF4-FFF2-40B4-BE49-F238E27FC236}">
                <a16:creationId xmlns:a16="http://schemas.microsoft.com/office/drawing/2014/main" id="{5C1C6525-E356-4467-B107-F5256D18D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28EC9C-1764-4E7F-A1A3-954476320F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C0512-161E-4F27-B234-B7830D2DE9C4}" type="slidenum">
              <a:rPr lang="en-GB" smtClean="0"/>
              <a:t>‹#›</a:t>
            </a:fld>
            <a:endParaRPr lang="en-GB"/>
          </a:p>
        </p:txBody>
      </p:sp>
    </p:spTree>
    <p:extLst>
      <p:ext uri="{BB962C8B-B14F-4D97-AF65-F5344CB8AC3E}">
        <p14:creationId xmlns:p14="http://schemas.microsoft.com/office/powerpoint/2010/main" val="1837346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rtrabbit.com/organisations/z-art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6.svg"/><Relationship Id="rId7" Type="http://schemas.openxmlformats.org/officeDocument/2006/relationships/hyperlink" Target="https://www.needpix.com/photo/1091737/twitter-logo"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s://pixabay.com/illustrations/instagram-symbol-logo-photo-camera-1581266/" TargetMode="External"/><Relationship Id="rId4" Type="http://schemas.openxmlformats.org/officeDocument/2006/relationships/image" Target="../media/image27.jpeg"/><Relationship Id="rId9" Type="http://schemas.openxmlformats.org/officeDocument/2006/relationships/hyperlink" Target="https://pixabay.com/en/facebook-social-media-communication-281597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logo with black text&#10;&#10;Description automatically generated with low confidence">
            <a:extLst>
              <a:ext uri="{FF2B5EF4-FFF2-40B4-BE49-F238E27FC236}">
                <a16:creationId xmlns:a16="http://schemas.microsoft.com/office/drawing/2014/main" id="{EC0C6148-0C45-4E8D-9829-974917C31D0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03536" y="292608"/>
            <a:ext cx="1560608" cy="2216743"/>
          </a:xfrm>
          <a:prstGeom prst="rect">
            <a:avLst/>
          </a:prstGeom>
        </p:spPr>
      </p:pic>
      <p:sp>
        <p:nvSpPr>
          <p:cNvPr id="12" name="TextBox 11">
            <a:extLst>
              <a:ext uri="{FF2B5EF4-FFF2-40B4-BE49-F238E27FC236}">
                <a16:creationId xmlns:a16="http://schemas.microsoft.com/office/drawing/2014/main" id="{AA8E77E2-3354-463F-9933-6E369E937695}"/>
              </a:ext>
            </a:extLst>
          </p:cNvPr>
          <p:cNvSpPr txBox="1"/>
          <p:nvPr/>
        </p:nvSpPr>
        <p:spPr>
          <a:xfrm>
            <a:off x="446049" y="739259"/>
            <a:ext cx="3969834" cy="707886"/>
          </a:xfrm>
          <a:prstGeom prst="rect">
            <a:avLst/>
          </a:prstGeom>
          <a:noFill/>
        </p:spPr>
        <p:txBody>
          <a:bodyPr wrap="square" lIns="91440" tIns="45720" rIns="91440" bIns="45720" rtlCol="0" anchor="t">
            <a:spAutoFit/>
          </a:bodyPr>
          <a:lstStyle/>
          <a:p>
            <a:r>
              <a:rPr lang="en-GB" sz="4000" b="1" dirty="0">
                <a:cs typeface="Calibri"/>
              </a:rPr>
              <a:t>Fairy Tales</a:t>
            </a:r>
          </a:p>
        </p:txBody>
      </p:sp>
      <p:sp>
        <p:nvSpPr>
          <p:cNvPr id="13" name="TextBox 12">
            <a:extLst>
              <a:ext uri="{FF2B5EF4-FFF2-40B4-BE49-F238E27FC236}">
                <a16:creationId xmlns:a16="http://schemas.microsoft.com/office/drawing/2014/main" id="{DCCDAE8F-FBA0-4130-B7A5-D83F8F024ADE}"/>
              </a:ext>
            </a:extLst>
          </p:cNvPr>
          <p:cNvSpPr txBox="1"/>
          <p:nvPr/>
        </p:nvSpPr>
        <p:spPr>
          <a:xfrm>
            <a:off x="8426605" y="5463659"/>
            <a:ext cx="3969834" cy="707886"/>
          </a:xfrm>
          <a:prstGeom prst="rect">
            <a:avLst/>
          </a:prstGeom>
          <a:noFill/>
        </p:spPr>
        <p:txBody>
          <a:bodyPr wrap="square" rtlCol="0">
            <a:spAutoFit/>
          </a:bodyPr>
          <a:lstStyle/>
          <a:p>
            <a:r>
              <a:rPr lang="en-GB" sz="4000" b="1"/>
              <a:t>VISUAL GUIDE</a:t>
            </a:r>
          </a:p>
        </p:txBody>
      </p:sp>
      <p:pic>
        <p:nvPicPr>
          <p:cNvPr id="1026" name="Picture 2">
            <a:extLst>
              <a:ext uri="{FF2B5EF4-FFF2-40B4-BE49-F238E27FC236}">
                <a16:creationId xmlns:a16="http://schemas.microsoft.com/office/drawing/2014/main" id="{8C2BD01B-A6E7-47CD-85ED-14CDB0EF5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556" y="1690134"/>
            <a:ext cx="4436289" cy="325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2444AE-D175-4702-B1C1-A9BA2CEADAE9}"/>
              </a:ext>
            </a:extLst>
          </p:cNvPr>
          <p:cNvSpPr txBox="1"/>
          <p:nvPr/>
        </p:nvSpPr>
        <p:spPr>
          <a:xfrm>
            <a:off x="572873" y="444256"/>
            <a:ext cx="11549877" cy="6247864"/>
          </a:xfrm>
          <a:prstGeom prst="rect">
            <a:avLst/>
          </a:prstGeom>
          <a:noFill/>
        </p:spPr>
        <p:txBody>
          <a:bodyPr wrap="square">
            <a:spAutoFit/>
          </a:bodyPr>
          <a:lstStyle/>
          <a:p>
            <a:r>
              <a:rPr lang="en-GB" sz="4000" b="1" dirty="0"/>
              <a:t>Do you have any other questions about the</a:t>
            </a:r>
          </a:p>
          <a:p>
            <a:r>
              <a:rPr lang="en-GB" sz="4000" b="1" dirty="0"/>
              <a:t>show?</a:t>
            </a:r>
          </a:p>
          <a:p>
            <a:endParaRPr lang="en-GB" sz="4000" b="1" dirty="0"/>
          </a:p>
          <a:p>
            <a:r>
              <a:rPr lang="en-GB" sz="2000" dirty="0"/>
              <a:t>Please get in touch!</a:t>
            </a:r>
          </a:p>
          <a:p>
            <a:endParaRPr lang="en-GB" sz="2000" dirty="0"/>
          </a:p>
          <a:p>
            <a:endParaRPr lang="en-GB" sz="2000" dirty="0"/>
          </a:p>
          <a:p>
            <a:endParaRPr lang="en-GB" sz="2000" dirty="0"/>
          </a:p>
          <a:p>
            <a:endParaRPr lang="en-GB" sz="2000" dirty="0"/>
          </a:p>
          <a:p>
            <a:r>
              <a:rPr lang="en-GB" sz="2000" dirty="0"/>
              <a:t>             @z_arts_mcr                     @z.artsmcr                    @zartsmcr</a:t>
            </a:r>
          </a:p>
          <a:p>
            <a:endParaRPr lang="en-GB" sz="2000" dirty="0"/>
          </a:p>
          <a:p>
            <a:endParaRPr lang="en-GB" sz="2000" dirty="0"/>
          </a:p>
          <a:p>
            <a:r>
              <a:rPr lang="en-GB" sz="2000" dirty="0"/>
              <a:t>Share what you liked about the show using the hashtag #MyCreativeFamily</a:t>
            </a:r>
          </a:p>
          <a:p>
            <a:endParaRPr lang="en-GB" sz="2000" dirty="0"/>
          </a:p>
          <a:p>
            <a:endParaRPr lang="en-GB" sz="2000" b="1" dirty="0"/>
          </a:p>
          <a:p>
            <a:endParaRPr lang="en-GB" sz="2000" b="1" dirty="0"/>
          </a:p>
          <a:p>
            <a:endParaRPr lang="en-GB" sz="2000" b="1" dirty="0"/>
          </a:p>
          <a:p>
            <a:pPr algn="ctr"/>
            <a:r>
              <a:rPr lang="en-GB" sz="2000" b="1" dirty="0"/>
              <a:t>We hope you enjoy the show! </a:t>
            </a:r>
          </a:p>
        </p:txBody>
      </p:sp>
      <p:pic>
        <p:nvPicPr>
          <p:cNvPr id="6" name="Graphic 5" descr="Speaker phone outline">
            <a:extLst>
              <a:ext uri="{FF2B5EF4-FFF2-40B4-BE49-F238E27FC236}">
                <a16:creationId xmlns:a16="http://schemas.microsoft.com/office/drawing/2014/main" id="{9E39E5E8-3E1D-4FFA-9CAC-5FDEBAEB69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873" y="2783114"/>
            <a:ext cx="645886" cy="645886"/>
          </a:xfrm>
          <a:prstGeom prst="rect">
            <a:avLst/>
          </a:prstGeom>
        </p:spPr>
      </p:pic>
      <p:sp>
        <p:nvSpPr>
          <p:cNvPr id="8" name="TextBox 7">
            <a:extLst>
              <a:ext uri="{FF2B5EF4-FFF2-40B4-BE49-F238E27FC236}">
                <a16:creationId xmlns:a16="http://schemas.microsoft.com/office/drawing/2014/main" id="{83CE2DE2-3C7E-4032-BFB9-8FF99E4082BC}"/>
              </a:ext>
            </a:extLst>
          </p:cNvPr>
          <p:cNvSpPr txBox="1"/>
          <p:nvPr/>
        </p:nvSpPr>
        <p:spPr>
          <a:xfrm>
            <a:off x="1253587" y="2906002"/>
            <a:ext cx="6094140" cy="400110"/>
          </a:xfrm>
          <a:prstGeom prst="rect">
            <a:avLst/>
          </a:prstGeom>
          <a:noFill/>
        </p:spPr>
        <p:txBody>
          <a:bodyPr wrap="square">
            <a:spAutoFit/>
          </a:bodyPr>
          <a:lstStyle/>
          <a:p>
            <a:r>
              <a:rPr lang="en-GB" sz="2000"/>
              <a:t>Box Office: 0161 226 1912</a:t>
            </a:r>
          </a:p>
        </p:txBody>
      </p:sp>
      <p:pic>
        <p:nvPicPr>
          <p:cNvPr id="10" name="Picture 9" descr="Icon&#10;&#10;Description automatically generated">
            <a:extLst>
              <a:ext uri="{FF2B5EF4-FFF2-40B4-BE49-F238E27FC236}">
                <a16:creationId xmlns:a16="http://schemas.microsoft.com/office/drawing/2014/main" id="{9E76F54D-D025-4761-9FD7-E9283D488FA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95454" y="3646449"/>
            <a:ext cx="771237" cy="765212"/>
          </a:xfrm>
          <a:prstGeom prst="rect">
            <a:avLst/>
          </a:prstGeom>
        </p:spPr>
      </p:pic>
      <p:pic>
        <p:nvPicPr>
          <p:cNvPr id="12" name="Picture 11" descr="Logo&#10;&#10;Description automatically generated">
            <a:extLst>
              <a:ext uri="{FF2B5EF4-FFF2-40B4-BE49-F238E27FC236}">
                <a16:creationId xmlns:a16="http://schemas.microsoft.com/office/drawing/2014/main" id="{79B67131-699D-42F9-9A35-5351BE82B1C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66348" y="3736265"/>
            <a:ext cx="552411" cy="552411"/>
          </a:xfrm>
          <a:prstGeom prst="rect">
            <a:avLst/>
          </a:prstGeom>
        </p:spPr>
      </p:pic>
      <p:pic>
        <p:nvPicPr>
          <p:cNvPr id="17" name="Picture 16" descr="Icon&#10;&#10;Description automatically generated">
            <a:extLst>
              <a:ext uri="{FF2B5EF4-FFF2-40B4-BE49-F238E27FC236}">
                <a16:creationId xmlns:a16="http://schemas.microsoft.com/office/drawing/2014/main" id="{CB20EFCB-9F8B-4944-9B90-4778203AD2E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438430" y="3683685"/>
            <a:ext cx="657570" cy="657570"/>
          </a:xfrm>
          <a:prstGeom prst="rect">
            <a:avLst/>
          </a:prstGeom>
        </p:spPr>
      </p:pic>
    </p:spTree>
    <p:extLst>
      <p:ext uri="{BB962C8B-B14F-4D97-AF65-F5344CB8AC3E}">
        <p14:creationId xmlns:p14="http://schemas.microsoft.com/office/powerpoint/2010/main" val="1468681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102467-7615-4529-BE24-09054334F3FC}"/>
              </a:ext>
            </a:extLst>
          </p:cNvPr>
          <p:cNvSpPr txBox="1"/>
          <p:nvPr/>
        </p:nvSpPr>
        <p:spPr>
          <a:xfrm>
            <a:off x="627646" y="482952"/>
            <a:ext cx="7040880" cy="707886"/>
          </a:xfrm>
          <a:prstGeom prst="rect">
            <a:avLst/>
          </a:prstGeom>
          <a:noFill/>
        </p:spPr>
        <p:txBody>
          <a:bodyPr wrap="square" rtlCol="0">
            <a:spAutoFit/>
          </a:bodyPr>
          <a:lstStyle/>
          <a:p>
            <a:r>
              <a:rPr lang="en-GB" sz="4000" b="1"/>
              <a:t>Getting to Z-arts</a:t>
            </a:r>
          </a:p>
        </p:txBody>
      </p:sp>
      <p:pic>
        <p:nvPicPr>
          <p:cNvPr id="19" name="Graphic 18" descr="Map with pin outline">
            <a:extLst>
              <a:ext uri="{FF2B5EF4-FFF2-40B4-BE49-F238E27FC236}">
                <a16:creationId xmlns:a16="http://schemas.microsoft.com/office/drawing/2014/main" id="{C079D3B9-316B-4616-8CA7-73EEED6AAC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856" y="1477512"/>
            <a:ext cx="645886" cy="645886"/>
          </a:xfrm>
          <a:prstGeom prst="rect">
            <a:avLst/>
          </a:prstGeom>
        </p:spPr>
      </p:pic>
      <p:sp>
        <p:nvSpPr>
          <p:cNvPr id="24" name="TextBox 23">
            <a:extLst>
              <a:ext uri="{FF2B5EF4-FFF2-40B4-BE49-F238E27FC236}">
                <a16:creationId xmlns:a16="http://schemas.microsoft.com/office/drawing/2014/main" id="{082D04F7-C22C-46D8-AAEA-9171E1F37586}"/>
              </a:ext>
            </a:extLst>
          </p:cNvPr>
          <p:cNvSpPr txBox="1"/>
          <p:nvPr/>
        </p:nvSpPr>
        <p:spPr>
          <a:xfrm>
            <a:off x="1474492" y="2586644"/>
            <a:ext cx="7826542" cy="400110"/>
          </a:xfrm>
          <a:prstGeom prst="rect">
            <a:avLst/>
          </a:prstGeom>
          <a:noFill/>
        </p:spPr>
        <p:txBody>
          <a:bodyPr wrap="square">
            <a:spAutoFit/>
          </a:bodyPr>
          <a:lstStyle/>
          <a:p>
            <a:r>
              <a:rPr lang="en-GB" sz="2000" dirty="0"/>
              <a:t>Box Office: 0161 226 1912</a:t>
            </a:r>
          </a:p>
        </p:txBody>
      </p:sp>
      <p:pic>
        <p:nvPicPr>
          <p:cNvPr id="26" name="Graphic 25" descr="Speaker phone outline">
            <a:extLst>
              <a:ext uri="{FF2B5EF4-FFF2-40B4-BE49-F238E27FC236}">
                <a16:creationId xmlns:a16="http://schemas.microsoft.com/office/drawing/2014/main" id="{9820D4C7-4654-41F4-96EF-03DBF27B84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856" y="2448367"/>
            <a:ext cx="645886" cy="645886"/>
          </a:xfrm>
          <a:prstGeom prst="rect">
            <a:avLst/>
          </a:prstGeom>
        </p:spPr>
      </p:pic>
      <p:sp>
        <p:nvSpPr>
          <p:cNvPr id="3" name="TextBox 2">
            <a:extLst>
              <a:ext uri="{FF2B5EF4-FFF2-40B4-BE49-F238E27FC236}">
                <a16:creationId xmlns:a16="http://schemas.microsoft.com/office/drawing/2014/main" id="{3FCEF839-E8DB-4330-BDB2-F4A70C2152FB}"/>
              </a:ext>
            </a:extLst>
          </p:cNvPr>
          <p:cNvSpPr txBox="1"/>
          <p:nvPr/>
        </p:nvSpPr>
        <p:spPr>
          <a:xfrm>
            <a:off x="1474492" y="1427580"/>
            <a:ext cx="3632767" cy="1261884"/>
          </a:xfrm>
          <a:prstGeom prst="rect">
            <a:avLst/>
          </a:prstGeom>
          <a:noFill/>
        </p:spPr>
        <p:txBody>
          <a:bodyPr wrap="square" rtlCol="0">
            <a:spAutoFit/>
          </a:bodyPr>
          <a:lstStyle/>
          <a:p>
            <a:r>
              <a:rPr lang="en-GB" sz="2000" dirty="0"/>
              <a:t>335 Stretford Road, Hulme, Manchester, M15 5ZA</a:t>
            </a:r>
          </a:p>
          <a:p>
            <a:endParaRPr lang="en-GB" dirty="0"/>
          </a:p>
          <a:p>
            <a:endParaRPr lang="en-GB" dirty="0"/>
          </a:p>
        </p:txBody>
      </p:sp>
      <p:sp>
        <p:nvSpPr>
          <p:cNvPr id="4" name="TextBox 3">
            <a:extLst>
              <a:ext uri="{FF2B5EF4-FFF2-40B4-BE49-F238E27FC236}">
                <a16:creationId xmlns:a16="http://schemas.microsoft.com/office/drawing/2014/main" id="{793AD28D-A1F4-4767-B99A-8E0C2D87BEE0}"/>
              </a:ext>
            </a:extLst>
          </p:cNvPr>
          <p:cNvSpPr txBox="1"/>
          <p:nvPr/>
        </p:nvSpPr>
        <p:spPr>
          <a:xfrm>
            <a:off x="6096000" y="4554913"/>
            <a:ext cx="4917860" cy="1292662"/>
          </a:xfrm>
          <a:prstGeom prst="rect">
            <a:avLst/>
          </a:prstGeom>
          <a:noFill/>
        </p:spPr>
        <p:txBody>
          <a:bodyPr wrap="square" rtlCol="0">
            <a:spAutoFit/>
          </a:bodyPr>
          <a:lstStyle/>
          <a:p>
            <a:r>
              <a:rPr lang="en-GB" sz="2000" dirty="0"/>
              <a:t>Z-arts is directly opposite Hulme Park.</a:t>
            </a:r>
          </a:p>
          <a:p>
            <a:r>
              <a:rPr lang="en-GB" sz="2000" dirty="0"/>
              <a:t>We have scaffolding up at the moment as we are getting a new roof! </a:t>
            </a:r>
          </a:p>
          <a:p>
            <a:endParaRPr lang="en-GB" dirty="0"/>
          </a:p>
        </p:txBody>
      </p:sp>
      <p:pic>
        <p:nvPicPr>
          <p:cNvPr id="9" name="Picture 8" descr="A building under construction&#10;&#10;Description automatically generated with low confidence">
            <a:extLst>
              <a:ext uri="{FF2B5EF4-FFF2-40B4-BE49-F238E27FC236}">
                <a16:creationId xmlns:a16="http://schemas.microsoft.com/office/drawing/2014/main" id="{924CD6D9-DC7E-46C1-996D-7C9004F735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458" y="3404712"/>
            <a:ext cx="4238022" cy="3182183"/>
          </a:xfrm>
          <a:prstGeom prst="rect">
            <a:avLst/>
          </a:prstGeom>
        </p:spPr>
      </p:pic>
      <p:pic>
        <p:nvPicPr>
          <p:cNvPr id="6" name="Picture 5" descr="A picture containing text, building, outdoor&#10;&#10;Description automatically generated">
            <a:extLst>
              <a:ext uri="{FF2B5EF4-FFF2-40B4-BE49-F238E27FC236}">
                <a16:creationId xmlns:a16="http://schemas.microsoft.com/office/drawing/2014/main" id="{D458B4F5-8A92-4E6D-AF94-8EEC8C7993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367849"/>
            <a:ext cx="4331023" cy="2437589"/>
          </a:xfrm>
          <a:prstGeom prst="rect">
            <a:avLst/>
          </a:prstGeom>
        </p:spPr>
      </p:pic>
    </p:spTree>
    <p:extLst>
      <p:ext uri="{BB962C8B-B14F-4D97-AF65-F5344CB8AC3E}">
        <p14:creationId xmlns:p14="http://schemas.microsoft.com/office/powerpoint/2010/main" val="345682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15B68E4-A1E0-450D-A5B0-2CB01AC62D4B}"/>
              </a:ext>
            </a:extLst>
          </p:cNvPr>
          <p:cNvSpPr txBox="1"/>
          <p:nvPr/>
        </p:nvSpPr>
        <p:spPr>
          <a:xfrm>
            <a:off x="592291" y="469526"/>
            <a:ext cx="6093822" cy="3477875"/>
          </a:xfrm>
          <a:prstGeom prst="rect">
            <a:avLst/>
          </a:prstGeom>
          <a:noFill/>
        </p:spPr>
        <p:txBody>
          <a:bodyPr wrap="square" lIns="91440" tIns="45720" rIns="91440" bIns="45720" anchor="t">
            <a:spAutoFit/>
          </a:bodyPr>
          <a:lstStyle/>
          <a:p>
            <a:r>
              <a:rPr lang="en-GB" sz="4000" b="1" dirty="0"/>
              <a:t>Entrance</a:t>
            </a:r>
            <a:br>
              <a:rPr lang="en-GB" sz="2000" b="1" dirty="0"/>
            </a:br>
            <a:endParaRPr lang="en-GB" sz="2000" b="1" dirty="0"/>
          </a:p>
          <a:p>
            <a:r>
              <a:rPr lang="en-GB" sz="2000" dirty="0"/>
              <a:t>When you enter Z-arts, you will see a sign, some plants, a fish tank and some steps. On your left, there is a</a:t>
            </a:r>
          </a:p>
          <a:p>
            <a:r>
              <a:rPr lang="en-GB" sz="2000" dirty="0"/>
              <a:t>ramp. If you go up the ramp or up the steps, you will get to our Box Office desk.</a:t>
            </a:r>
          </a:p>
          <a:p>
            <a:endParaRPr lang="en-GB" sz="2000" dirty="0"/>
          </a:p>
          <a:p>
            <a:endParaRPr lang="en-GB" sz="2000" b="1" dirty="0"/>
          </a:p>
          <a:p>
            <a:endParaRPr lang="en-GB" sz="4000" b="1" dirty="0"/>
          </a:p>
        </p:txBody>
      </p:sp>
      <p:pic>
        <p:nvPicPr>
          <p:cNvPr id="3" name="Picture 2" descr="A picture containing wooden, porch, plant, deck&#10;&#10;Description automatically generated">
            <a:extLst>
              <a:ext uri="{FF2B5EF4-FFF2-40B4-BE49-F238E27FC236}">
                <a16:creationId xmlns:a16="http://schemas.microsoft.com/office/drawing/2014/main" id="{3FC34E2B-AA39-463E-8F50-CE5CB78C5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797" y="2842648"/>
            <a:ext cx="2734486" cy="3658641"/>
          </a:xfrm>
          <a:prstGeom prst="rect">
            <a:avLst/>
          </a:prstGeom>
        </p:spPr>
      </p:pic>
      <p:pic>
        <p:nvPicPr>
          <p:cNvPr id="5" name="Picture 4">
            <a:extLst>
              <a:ext uri="{FF2B5EF4-FFF2-40B4-BE49-F238E27FC236}">
                <a16:creationId xmlns:a16="http://schemas.microsoft.com/office/drawing/2014/main" id="{1FB576EC-AE64-4427-85D2-96F659A7E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6750" y="2842647"/>
            <a:ext cx="2734486" cy="3658641"/>
          </a:xfrm>
          <a:prstGeom prst="rect">
            <a:avLst/>
          </a:prstGeom>
        </p:spPr>
      </p:pic>
      <p:pic>
        <p:nvPicPr>
          <p:cNvPr id="11" name="Picture 10" descr="A door with signs on it&#10;&#10;Description automatically generated with low confidence">
            <a:extLst>
              <a:ext uri="{FF2B5EF4-FFF2-40B4-BE49-F238E27FC236}">
                <a16:creationId xmlns:a16="http://schemas.microsoft.com/office/drawing/2014/main" id="{4133CA92-2DA5-4FF5-AB44-BBCFAACCFC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766" y="2842648"/>
            <a:ext cx="2734486" cy="3658642"/>
          </a:xfrm>
          <a:prstGeom prst="rect">
            <a:avLst/>
          </a:prstGeom>
        </p:spPr>
      </p:pic>
    </p:spTree>
    <p:extLst>
      <p:ext uri="{BB962C8B-B14F-4D97-AF65-F5344CB8AC3E}">
        <p14:creationId xmlns:p14="http://schemas.microsoft.com/office/powerpoint/2010/main" val="3995457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7C7232-D540-4750-A10A-DFD8D663B2A2}"/>
              </a:ext>
            </a:extLst>
          </p:cNvPr>
          <p:cNvSpPr txBox="1"/>
          <p:nvPr/>
        </p:nvSpPr>
        <p:spPr>
          <a:xfrm>
            <a:off x="820482" y="495761"/>
            <a:ext cx="6097554" cy="2031325"/>
          </a:xfrm>
          <a:prstGeom prst="rect">
            <a:avLst/>
          </a:prstGeom>
          <a:noFill/>
        </p:spPr>
        <p:txBody>
          <a:bodyPr wrap="square">
            <a:spAutoFit/>
          </a:bodyPr>
          <a:lstStyle/>
          <a:p>
            <a:r>
              <a:rPr lang="en-GB" sz="3600" b="1" dirty="0"/>
              <a:t>Box Office </a:t>
            </a:r>
          </a:p>
          <a:p>
            <a:endParaRPr lang="en-GB" sz="1800" b="1" dirty="0"/>
          </a:p>
          <a:p>
            <a:r>
              <a:rPr lang="en-GB" sz="1800" dirty="0"/>
              <a:t>This is what you will see as you climb the steps towards Box Office. In the photo we have </a:t>
            </a:r>
            <a:r>
              <a:rPr lang="en-GB" dirty="0"/>
              <a:t>Jack</a:t>
            </a:r>
            <a:r>
              <a:rPr lang="en-GB" sz="1800" dirty="0"/>
              <a:t>, one of our Deputy House Manager and </a:t>
            </a:r>
            <a:r>
              <a:rPr lang="en-GB" dirty="0"/>
              <a:t>Paul</a:t>
            </a:r>
            <a:r>
              <a:rPr lang="en-GB" sz="1800" dirty="0"/>
              <a:t>, our Box Office Supervisor. When you arrive, the person at the desk with help you get to the show!</a:t>
            </a:r>
          </a:p>
        </p:txBody>
      </p:sp>
      <p:pic>
        <p:nvPicPr>
          <p:cNvPr id="5" name="Picture 4" descr="Two people behind a counter with food on it&#10;&#10;Description automatically generated with medium confidence">
            <a:extLst>
              <a:ext uri="{FF2B5EF4-FFF2-40B4-BE49-F238E27FC236}">
                <a16:creationId xmlns:a16="http://schemas.microsoft.com/office/drawing/2014/main" id="{C1F6E1D7-353C-4F1D-9897-EC9E32509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26" y="3080552"/>
            <a:ext cx="3806213" cy="2857952"/>
          </a:xfrm>
          <a:prstGeom prst="rect">
            <a:avLst/>
          </a:prstGeom>
        </p:spPr>
      </p:pic>
      <p:pic>
        <p:nvPicPr>
          <p:cNvPr id="7" name="Picture 6" descr="A picture containing text, indoor, ceiling, shelf&#10;&#10;Description automatically generated">
            <a:extLst>
              <a:ext uri="{FF2B5EF4-FFF2-40B4-BE49-F238E27FC236}">
                <a16:creationId xmlns:a16="http://schemas.microsoft.com/office/drawing/2014/main" id="{8F0C96CD-46DD-42FC-A8D5-F13909589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922" y="3080551"/>
            <a:ext cx="3806214" cy="2857953"/>
          </a:xfrm>
          <a:prstGeom prst="rect">
            <a:avLst/>
          </a:prstGeom>
        </p:spPr>
      </p:pic>
    </p:spTree>
    <p:extLst>
      <p:ext uri="{BB962C8B-B14F-4D97-AF65-F5344CB8AC3E}">
        <p14:creationId xmlns:p14="http://schemas.microsoft.com/office/powerpoint/2010/main" val="170395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ABCBC0-2F4F-4290-8031-483AF7B6DB80}"/>
              </a:ext>
            </a:extLst>
          </p:cNvPr>
          <p:cNvSpPr txBox="1"/>
          <p:nvPr/>
        </p:nvSpPr>
        <p:spPr>
          <a:xfrm>
            <a:off x="811604" y="318207"/>
            <a:ext cx="6097554" cy="3539430"/>
          </a:xfrm>
          <a:prstGeom prst="rect">
            <a:avLst/>
          </a:prstGeom>
          <a:noFill/>
        </p:spPr>
        <p:txBody>
          <a:bodyPr wrap="square">
            <a:spAutoFit/>
          </a:bodyPr>
          <a:lstStyle/>
          <a:p>
            <a:r>
              <a:rPr lang="en-GB" sz="3600" b="1" dirty="0"/>
              <a:t>Family and Accessible Toilets</a:t>
            </a:r>
          </a:p>
          <a:p>
            <a:endParaRPr lang="en-GB" sz="3600" b="1" dirty="0"/>
          </a:p>
          <a:p>
            <a:r>
              <a:rPr lang="en-GB" sz="2000" dirty="0"/>
              <a:t>If you turn right when facing the box office desk, you will see a red door. If you walk through the red door and down the set of stairs our family and accessible toilets are on the left hand side. </a:t>
            </a:r>
          </a:p>
          <a:p>
            <a:endParaRPr lang="en-GB" sz="3600" b="1" dirty="0"/>
          </a:p>
          <a:p>
            <a:endParaRPr lang="en-GB" sz="3600" b="1" dirty="0"/>
          </a:p>
        </p:txBody>
      </p:sp>
      <p:pic>
        <p:nvPicPr>
          <p:cNvPr id="4" name="Picture 3" descr="A hallway with green walls&#10;&#10;Description automatically generated with medium confidence">
            <a:extLst>
              <a:ext uri="{FF2B5EF4-FFF2-40B4-BE49-F238E27FC236}">
                <a16:creationId xmlns:a16="http://schemas.microsoft.com/office/drawing/2014/main" id="{FC680FC7-F01D-4877-9B60-5740531DE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965" y="3082454"/>
            <a:ext cx="2494426" cy="3337450"/>
          </a:xfrm>
          <a:prstGeom prst="rect">
            <a:avLst/>
          </a:prstGeom>
        </p:spPr>
      </p:pic>
      <p:pic>
        <p:nvPicPr>
          <p:cNvPr id="6" name="Picture 5">
            <a:extLst>
              <a:ext uri="{FF2B5EF4-FFF2-40B4-BE49-F238E27FC236}">
                <a16:creationId xmlns:a16="http://schemas.microsoft.com/office/drawing/2014/main" id="{1EEB8A22-D794-4176-B6D2-097AF860E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202" y="3082454"/>
            <a:ext cx="2494426" cy="3337450"/>
          </a:xfrm>
          <a:prstGeom prst="rect">
            <a:avLst/>
          </a:prstGeom>
        </p:spPr>
      </p:pic>
      <p:pic>
        <p:nvPicPr>
          <p:cNvPr id="8" name="Picture 7" descr="A picture containing text, red, floor, painted&#10;&#10;Description automatically generated">
            <a:extLst>
              <a:ext uri="{FF2B5EF4-FFF2-40B4-BE49-F238E27FC236}">
                <a16:creationId xmlns:a16="http://schemas.microsoft.com/office/drawing/2014/main" id="{9BC04901-F44E-4A56-AD34-39BCE9D71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584" y="3082454"/>
            <a:ext cx="2494426" cy="3337450"/>
          </a:xfrm>
          <a:prstGeom prst="rect">
            <a:avLst/>
          </a:prstGeom>
        </p:spPr>
      </p:pic>
    </p:spTree>
    <p:extLst>
      <p:ext uri="{BB962C8B-B14F-4D97-AF65-F5344CB8AC3E}">
        <p14:creationId xmlns:p14="http://schemas.microsoft.com/office/powerpoint/2010/main" val="399775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37CA39-F4BA-4197-ADBA-935B5C80EBDA}"/>
              </a:ext>
            </a:extLst>
          </p:cNvPr>
          <p:cNvSpPr txBox="1"/>
          <p:nvPr/>
        </p:nvSpPr>
        <p:spPr>
          <a:xfrm>
            <a:off x="506627" y="394323"/>
            <a:ext cx="5857103" cy="707886"/>
          </a:xfrm>
          <a:prstGeom prst="rect">
            <a:avLst/>
          </a:prstGeom>
          <a:noFill/>
        </p:spPr>
        <p:txBody>
          <a:bodyPr wrap="square" rtlCol="0">
            <a:spAutoFit/>
          </a:bodyPr>
          <a:lstStyle/>
          <a:p>
            <a:r>
              <a:rPr lang="en-GB" sz="4000" b="1" dirty="0"/>
              <a:t>Z-café </a:t>
            </a:r>
          </a:p>
        </p:txBody>
      </p:sp>
      <p:sp>
        <p:nvSpPr>
          <p:cNvPr id="8" name="TextBox 7">
            <a:extLst>
              <a:ext uri="{FF2B5EF4-FFF2-40B4-BE49-F238E27FC236}">
                <a16:creationId xmlns:a16="http://schemas.microsoft.com/office/drawing/2014/main" id="{39A8AF1F-8E9A-4588-AAC9-71672DACDA40}"/>
              </a:ext>
            </a:extLst>
          </p:cNvPr>
          <p:cNvSpPr txBox="1"/>
          <p:nvPr/>
        </p:nvSpPr>
        <p:spPr>
          <a:xfrm>
            <a:off x="506627" y="1402516"/>
            <a:ext cx="6240162" cy="1015663"/>
          </a:xfrm>
          <a:prstGeom prst="rect">
            <a:avLst/>
          </a:prstGeom>
          <a:noFill/>
        </p:spPr>
        <p:txBody>
          <a:bodyPr wrap="square" rtlCol="0">
            <a:spAutoFit/>
          </a:bodyPr>
          <a:lstStyle/>
          <a:p>
            <a:r>
              <a:rPr lang="en-GB" sz="2000" dirty="0"/>
              <a:t>If you look to your left when you’re standing facing the Box Office desk, there is a corridor with lots of posters. This takes you through to Z-café.</a:t>
            </a:r>
          </a:p>
        </p:txBody>
      </p:sp>
      <p:sp>
        <p:nvSpPr>
          <p:cNvPr id="9" name="TextBox 8">
            <a:extLst>
              <a:ext uri="{FF2B5EF4-FFF2-40B4-BE49-F238E27FC236}">
                <a16:creationId xmlns:a16="http://schemas.microsoft.com/office/drawing/2014/main" id="{8E3D6B9F-BBF8-471D-AA24-420BF27E90C4}"/>
              </a:ext>
            </a:extLst>
          </p:cNvPr>
          <p:cNvSpPr txBox="1"/>
          <p:nvPr/>
        </p:nvSpPr>
        <p:spPr>
          <a:xfrm>
            <a:off x="506627" y="2718486"/>
            <a:ext cx="6240162" cy="2554545"/>
          </a:xfrm>
          <a:prstGeom prst="rect">
            <a:avLst/>
          </a:prstGeom>
          <a:noFill/>
        </p:spPr>
        <p:txBody>
          <a:bodyPr wrap="square" lIns="91440" tIns="45720" rIns="91440" bIns="45720" rtlCol="0" anchor="t">
            <a:spAutoFit/>
          </a:bodyPr>
          <a:lstStyle/>
          <a:p>
            <a:r>
              <a:rPr lang="en-GB" sz="2000"/>
              <a:t>You can buy food and drink from the counter at Z-café. There are plenty of options, including vegan, vegetarian and halal choices. </a:t>
            </a:r>
            <a:endParaRPr lang="en-GB" sz="2000">
              <a:highlight>
                <a:srgbClr val="FF0000"/>
              </a:highlight>
              <a:cs typeface="Calibri"/>
            </a:endParaRPr>
          </a:p>
          <a:p>
            <a:br>
              <a:rPr lang="en-GB" sz="2000"/>
            </a:br>
            <a:endParaRPr lang="en-GB" sz="2000"/>
          </a:p>
          <a:p>
            <a:br>
              <a:rPr lang="en-GB" sz="2000"/>
            </a:br>
            <a:endParaRPr lang="en-GB" sz="2000"/>
          </a:p>
          <a:p>
            <a:endParaRPr lang="en-GB" sz="2000"/>
          </a:p>
        </p:txBody>
      </p:sp>
      <p:sp>
        <p:nvSpPr>
          <p:cNvPr id="12" name="TextBox 11">
            <a:extLst>
              <a:ext uri="{FF2B5EF4-FFF2-40B4-BE49-F238E27FC236}">
                <a16:creationId xmlns:a16="http://schemas.microsoft.com/office/drawing/2014/main" id="{B32BC90D-D93A-4F3F-8075-F6D8A9613544}"/>
              </a:ext>
            </a:extLst>
          </p:cNvPr>
          <p:cNvSpPr txBox="1"/>
          <p:nvPr/>
        </p:nvSpPr>
        <p:spPr>
          <a:xfrm>
            <a:off x="506627" y="3995140"/>
            <a:ext cx="6098058" cy="1015663"/>
          </a:xfrm>
          <a:prstGeom prst="rect">
            <a:avLst/>
          </a:prstGeom>
          <a:noFill/>
        </p:spPr>
        <p:txBody>
          <a:bodyPr wrap="square">
            <a:spAutoFit/>
          </a:bodyPr>
          <a:lstStyle/>
          <a:p>
            <a:r>
              <a:rPr lang="en-GB" sz="2000" dirty="0"/>
              <a:t>There are male and female toilets and an accessible toilet in Z-café. They are on the left when you are facing the counter.</a:t>
            </a:r>
          </a:p>
        </p:txBody>
      </p:sp>
      <p:sp>
        <p:nvSpPr>
          <p:cNvPr id="11" name="TextBox 10">
            <a:extLst>
              <a:ext uri="{FF2B5EF4-FFF2-40B4-BE49-F238E27FC236}">
                <a16:creationId xmlns:a16="http://schemas.microsoft.com/office/drawing/2014/main" id="{69951010-A9D9-44B7-9FB3-45E21A713F5C}"/>
              </a:ext>
            </a:extLst>
          </p:cNvPr>
          <p:cNvSpPr txBox="1"/>
          <p:nvPr/>
        </p:nvSpPr>
        <p:spPr>
          <a:xfrm>
            <a:off x="506627" y="5337276"/>
            <a:ext cx="6098058" cy="707886"/>
          </a:xfrm>
          <a:prstGeom prst="rect">
            <a:avLst/>
          </a:prstGeom>
          <a:noFill/>
        </p:spPr>
        <p:txBody>
          <a:bodyPr wrap="square">
            <a:spAutoFit/>
          </a:bodyPr>
          <a:lstStyle/>
          <a:p>
            <a:r>
              <a:rPr lang="en-GB" sz="2000" dirty="0"/>
              <a:t>There is a second entrance and exit door located in the café next to the toilets. </a:t>
            </a:r>
          </a:p>
        </p:txBody>
      </p:sp>
      <p:pic>
        <p:nvPicPr>
          <p:cNvPr id="4" name="Picture 3" descr="A chalkboard with writing on it&#10;&#10;Description automatically generated with low confidence">
            <a:extLst>
              <a:ext uri="{FF2B5EF4-FFF2-40B4-BE49-F238E27FC236}">
                <a16:creationId xmlns:a16="http://schemas.microsoft.com/office/drawing/2014/main" id="{2AA3FDAC-5B11-40F3-A186-9C10A0BD2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5578" y="585770"/>
            <a:ext cx="3317940" cy="2491325"/>
          </a:xfrm>
          <a:prstGeom prst="rect">
            <a:avLst/>
          </a:prstGeom>
        </p:spPr>
      </p:pic>
      <p:pic>
        <p:nvPicPr>
          <p:cNvPr id="10" name="Picture 9" descr="A room with tables and chairs&#10;&#10;Description automatically generated with medium confidence">
            <a:extLst>
              <a:ext uri="{FF2B5EF4-FFF2-40B4-BE49-F238E27FC236}">
                <a16:creationId xmlns:a16="http://schemas.microsoft.com/office/drawing/2014/main" id="{56391F58-F6F6-47BA-8142-B9322D45B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578" y="3429000"/>
            <a:ext cx="3317940" cy="2491325"/>
          </a:xfrm>
          <a:prstGeom prst="rect">
            <a:avLst/>
          </a:prstGeom>
        </p:spPr>
      </p:pic>
    </p:spTree>
    <p:extLst>
      <p:ext uri="{BB962C8B-B14F-4D97-AF65-F5344CB8AC3E}">
        <p14:creationId xmlns:p14="http://schemas.microsoft.com/office/powerpoint/2010/main" val="214624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76EC1B7-7755-4383-AABD-B7DAEB2FF4E7}"/>
              </a:ext>
            </a:extLst>
          </p:cNvPr>
          <p:cNvSpPr txBox="1"/>
          <p:nvPr/>
        </p:nvSpPr>
        <p:spPr>
          <a:xfrm>
            <a:off x="454091" y="1024980"/>
            <a:ext cx="6113324" cy="3170099"/>
          </a:xfrm>
          <a:prstGeom prst="rect">
            <a:avLst/>
          </a:prstGeom>
          <a:noFill/>
        </p:spPr>
        <p:txBody>
          <a:bodyPr wrap="square" lIns="91440" tIns="45720" rIns="91440" bIns="45720" anchor="t">
            <a:spAutoFit/>
          </a:bodyPr>
          <a:lstStyle/>
          <a:p>
            <a:r>
              <a:rPr lang="en-GB" sz="2000" dirty="0"/>
              <a:t>When it is time for you to go through to the Fairy Tales exhibition, one of our friendly Front of House team will come and collect you from the café or box office. </a:t>
            </a:r>
          </a:p>
          <a:p>
            <a:endParaRPr lang="en-GB" sz="2000" dirty="0"/>
          </a:p>
          <a:p>
            <a:r>
              <a:rPr lang="en-GB" sz="2000" dirty="0"/>
              <a:t>They will walk with you through the red door and turn left onto our Fairy tale corridor. </a:t>
            </a:r>
          </a:p>
          <a:p>
            <a:endParaRPr lang="en-GB" sz="2000" dirty="0"/>
          </a:p>
          <a:p>
            <a:r>
              <a:rPr lang="en-GB" sz="2000" dirty="0"/>
              <a:t>On the right you will see the screening room. This is a nice place to have some quiet time if you need to during the experience. </a:t>
            </a:r>
          </a:p>
        </p:txBody>
      </p:sp>
      <p:sp>
        <p:nvSpPr>
          <p:cNvPr id="11" name="TextBox 10">
            <a:extLst>
              <a:ext uri="{FF2B5EF4-FFF2-40B4-BE49-F238E27FC236}">
                <a16:creationId xmlns:a16="http://schemas.microsoft.com/office/drawing/2014/main" id="{E01E10DA-5E75-4602-93FA-3CF2222F7466}"/>
              </a:ext>
            </a:extLst>
          </p:cNvPr>
          <p:cNvSpPr txBox="1"/>
          <p:nvPr/>
        </p:nvSpPr>
        <p:spPr>
          <a:xfrm>
            <a:off x="503538" y="141524"/>
            <a:ext cx="6193824" cy="707886"/>
          </a:xfrm>
          <a:prstGeom prst="rect">
            <a:avLst/>
          </a:prstGeom>
          <a:noFill/>
        </p:spPr>
        <p:txBody>
          <a:bodyPr wrap="square" rtlCol="0">
            <a:spAutoFit/>
          </a:bodyPr>
          <a:lstStyle/>
          <a:p>
            <a:r>
              <a:rPr lang="en-GB" sz="4000" b="1" dirty="0"/>
              <a:t>Fairy Tale Corridor</a:t>
            </a:r>
          </a:p>
        </p:txBody>
      </p:sp>
      <p:pic>
        <p:nvPicPr>
          <p:cNvPr id="4" name="Picture 3" descr="A picture containing text, red, floor, painted&#10;&#10;Description automatically generated">
            <a:extLst>
              <a:ext uri="{FF2B5EF4-FFF2-40B4-BE49-F238E27FC236}">
                <a16:creationId xmlns:a16="http://schemas.microsoft.com/office/drawing/2014/main" id="{BC489591-562B-4F37-8B72-8DD4B5460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3930" y="495467"/>
            <a:ext cx="2146356" cy="2871745"/>
          </a:xfrm>
          <a:prstGeom prst="rect">
            <a:avLst/>
          </a:prstGeom>
        </p:spPr>
      </p:pic>
      <p:pic>
        <p:nvPicPr>
          <p:cNvPr id="7" name="Picture 6" descr="A picture containing indoor, floor, kitchen&#10;&#10;Description automatically generated">
            <a:extLst>
              <a:ext uri="{FF2B5EF4-FFF2-40B4-BE49-F238E27FC236}">
                <a16:creationId xmlns:a16="http://schemas.microsoft.com/office/drawing/2014/main" id="{2CCE9C82-9161-469F-A381-6775157E1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931" y="3725944"/>
            <a:ext cx="2146355" cy="2871744"/>
          </a:xfrm>
          <a:prstGeom prst="rect">
            <a:avLst/>
          </a:prstGeom>
        </p:spPr>
      </p:pic>
      <p:pic>
        <p:nvPicPr>
          <p:cNvPr id="9" name="Picture 8" descr="A picture containing indoor, living, room, window&#10;&#10;Description automatically generated">
            <a:extLst>
              <a:ext uri="{FF2B5EF4-FFF2-40B4-BE49-F238E27FC236}">
                <a16:creationId xmlns:a16="http://schemas.microsoft.com/office/drawing/2014/main" id="{924645F6-8864-4BDE-BCB1-CB0F907A14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38" y="4321141"/>
            <a:ext cx="2842726" cy="2134503"/>
          </a:xfrm>
          <a:prstGeom prst="rect">
            <a:avLst/>
          </a:prstGeom>
        </p:spPr>
      </p:pic>
    </p:spTree>
    <p:extLst>
      <p:ext uri="{BB962C8B-B14F-4D97-AF65-F5344CB8AC3E}">
        <p14:creationId xmlns:p14="http://schemas.microsoft.com/office/powerpoint/2010/main" val="145933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D597E-7530-4197-A736-826319291F23}"/>
              </a:ext>
            </a:extLst>
          </p:cNvPr>
          <p:cNvSpPr txBox="1"/>
          <p:nvPr/>
        </p:nvSpPr>
        <p:spPr>
          <a:xfrm>
            <a:off x="628085" y="709761"/>
            <a:ext cx="5115767" cy="707886"/>
          </a:xfrm>
          <a:prstGeom prst="rect">
            <a:avLst/>
          </a:prstGeom>
          <a:noFill/>
        </p:spPr>
        <p:txBody>
          <a:bodyPr wrap="square" rtlCol="0">
            <a:spAutoFit/>
          </a:bodyPr>
          <a:lstStyle/>
          <a:p>
            <a:r>
              <a:rPr lang="en-GB" sz="4000" b="1" dirty="0"/>
              <a:t>Your Story Explorer!</a:t>
            </a:r>
          </a:p>
        </p:txBody>
      </p:sp>
      <p:sp>
        <p:nvSpPr>
          <p:cNvPr id="3" name="TextBox 2">
            <a:extLst>
              <a:ext uri="{FF2B5EF4-FFF2-40B4-BE49-F238E27FC236}">
                <a16:creationId xmlns:a16="http://schemas.microsoft.com/office/drawing/2014/main" id="{C95EA923-AA75-4A36-B3CF-81FB747673D5}"/>
              </a:ext>
            </a:extLst>
          </p:cNvPr>
          <p:cNvSpPr txBox="1"/>
          <p:nvPr/>
        </p:nvSpPr>
        <p:spPr>
          <a:xfrm>
            <a:off x="628085" y="1757186"/>
            <a:ext cx="3954162" cy="4093428"/>
          </a:xfrm>
          <a:prstGeom prst="rect">
            <a:avLst/>
          </a:prstGeom>
          <a:noFill/>
        </p:spPr>
        <p:txBody>
          <a:bodyPr wrap="square" rtlCol="0">
            <a:spAutoFit/>
          </a:bodyPr>
          <a:lstStyle/>
          <a:p>
            <a:r>
              <a:rPr lang="en-GB" sz="2000" dirty="0"/>
              <a:t>This is where the magic happens!</a:t>
            </a:r>
          </a:p>
          <a:p>
            <a:endParaRPr lang="en-GB" sz="2000" dirty="0"/>
          </a:p>
          <a:p>
            <a:r>
              <a:rPr lang="en-GB" sz="2000" dirty="0"/>
              <a:t>When you enter the exhibition, there will be a Story Explorer there to guide you.</a:t>
            </a:r>
          </a:p>
          <a:p>
            <a:endParaRPr lang="en-GB" sz="2000" dirty="0"/>
          </a:p>
          <a:p>
            <a:r>
              <a:rPr lang="en-GB" sz="2000" dirty="0"/>
              <a:t>Get comfy and relax. The show is about to start!</a:t>
            </a:r>
          </a:p>
          <a:p>
            <a:endParaRPr lang="en-GB" sz="2000" dirty="0"/>
          </a:p>
          <a:p>
            <a:endParaRPr lang="en-GB" sz="2000" dirty="0"/>
          </a:p>
          <a:p>
            <a:endParaRPr lang="en-GB" sz="2000" dirty="0"/>
          </a:p>
          <a:p>
            <a:endParaRPr lang="en-GB" sz="2000" dirty="0"/>
          </a:p>
          <a:p>
            <a:endParaRPr lang="en-GB" sz="2000" dirty="0"/>
          </a:p>
        </p:txBody>
      </p:sp>
      <p:pic>
        <p:nvPicPr>
          <p:cNvPr id="12" name="Graphic 11" descr="Clock outline">
            <a:extLst>
              <a:ext uri="{FF2B5EF4-FFF2-40B4-BE49-F238E27FC236}">
                <a16:creationId xmlns:a16="http://schemas.microsoft.com/office/drawing/2014/main" id="{CC60541B-B2B6-4A4B-9E70-FB9AE375E6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735" y="4777861"/>
            <a:ext cx="914400" cy="914400"/>
          </a:xfrm>
          <a:prstGeom prst="rect">
            <a:avLst/>
          </a:prstGeom>
        </p:spPr>
      </p:pic>
      <p:sp>
        <p:nvSpPr>
          <p:cNvPr id="15" name="TextBox 14">
            <a:extLst>
              <a:ext uri="{FF2B5EF4-FFF2-40B4-BE49-F238E27FC236}">
                <a16:creationId xmlns:a16="http://schemas.microsoft.com/office/drawing/2014/main" id="{C5AAC448-6588-4F06-A748-C6BE1298BFCA}"/>
              </a:ext>
            </a:extLst>
          </p:cNvPr>
          <p:cNvSpPr txBox="1"/>
          <p:nvPr/>
        </p:nvSpPr>
        <p:spPr>
          <a:xfrm>
            <a:off x="1651544" y="4881118"/>
            <a:ext cx="5534796" cy="707886"/>
          </a:xfrm>
          <a:prstGeom prst="rect">
            <a:avLst/>
          </a:prstGeom>
          <a:noFill/>
        </p:spPr>
        <p:txBody>
          <a:bodyPr wrap="square" lIns="91440" tIns="45720" rIns="91440" bIns="45720" anchor="t">
            <a:spAutoFit/>
          </a:bodyPr>
          <a:lstStyle/>
          <a:p>
            <a:r>
              <a:rPr lang="en-GB" sz="2000" b="1" dirty="0"/>
              <a:t>The experience will last for 50 minutes. </a:t>
            </a:r>
          </a:p>
          <a:p>
            <a:endParaRPr lang="en-GB" sz="2000" dirty="0">
              <a:cs typeface="Calibri"/>
            </a:endParaRPr>
          </a:p>
        </p:txBody>
      </p:sp>
      <p:pic>
        <p:nvPicPr>
          <p:cNvPr id="5" name="Picture 4" descr="A picture containing text, person&#10;&#10;Description automatically generated">
            <a:extLst>
              <a:ext uri="{FF2B5EF4-FFF2-40B4-BE49-F238E27FC236}">
                <a16:creationId xmlns:a16="http://schemas.microsoft.com/office/drawing/2014/main" id="{B4F2307A-FE63-40EC-A27C-F7B910BC3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198" y="1554372"/>
            <a:ext cx="2718361" cy="3637067"/>
          </a:xfrm>
          <a:prstGeom prst="rect">
            <a:avLst/>
          </a:prstGeom>
        </p:spPr>
      </p:pic>
    </p:spTree>
    <p:extLst>
      <p:ext uri="{BB962C8B-B14F-4D97-AF65-F5344CB8AC3E}">
        <p14:creationId xmlns:p14="http://schemas.microsoft.com/office/powerpoint/2010/main" val="342760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508775-B7E1-42D1-9E4C-54BC530368CB}"/>
              </a:ext>
            </a:extLst>
          </p:cNvPr>
          <p:cNvSpPr txBox="1"/>
          <p:nvPr/>
        </p:nvSpPr>
        <p:spPr>
          <a:xfrm>
            <a:off x="579863" y="382421"/>
            <a:ext cx="7794703" cy="707886"/>
          </a:xfrm>
          <a:prstGeom prst="rect">
            <a:avLst/>
          </a:prstGeom>
          <a:noFill/>
        </p:spPr>
        <p:txBody>
          <a:bodyPr wrap="square" rtlCol="0">
            <a:spAutoFit/>
          </a:bodyPr>
          <a:lstStyle/>
          <a:p>
            <a:r>
              <a:rPr lang="en-GB" sz="4000" b="1" dirty="0"/>
              <a:t>What to Expect</a:t>
            </a:r>
          </a:p>
        </p:txBody>
      </p:sp>
      <p:pic>
        <p:nvPicPr>
          <p:cNvPr id="2050" name="Picture 2">
            <a:extLst>
              <a:ext uri="{FF2B5EF4-FFF2-40B4-BE49-F238E27FC236}">
                <a16:creationId xmlns:a16="http://schemas.microsoft.com/office/drawing/2014/main" id="{4B07B41E-B437-4BC5-86DD-A1DB3A22C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4000" y="736364"/>
            <a:ext cx="2194000" cy="26926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47B581C-994A-4391-9685-F9968927B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4000" y="3632665"/>
            <a:ext cx="2194000" cy="2742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65EA9C5-37AB-44EA-AE46-65C7647693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754" y="4405949"/>
            <a:ext cx="2632460" cy="19692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22263B-572E-4191-9757-B7CF24E3B21B}"/>
              </a:ext>
            </a:extLst>
          </p:cNvPr>
          <p:cNvSpPr txBox="1"/>
          <p:nvPr/>
        </p:nvSpPr>
        <p:spPr>
          <a:xfrm>
            <a:off x="547655" y="1186109"/>
            <a:ext cx="5956917" cy="3170099"/>
          </a:xfrm>
          <a:prstGeom prst="rect">
            <a:avLst/>
          </a:prstGeom>
          <a:noFill/>
        </p:spPr>
        <p:txBody>
          <a:bodyPr wrap="square" rtlCol="0">
            <a:spAutoFit/>
          </a:bodyPr>
          <a:lstStyle/>
          <a:p>
            <a:r>
              <a:rPr lang="en-GB" sz="2000" dirty="0"/>
              <a:t>The Story Explorer will take you through to the exhibition. There is lots of things to play with and have fun. </a:t>
            </a:r>
          </a:p>
          <a:p>
            <a:r>
              <a:rPr lang="en-GB" sz="2000" dirty="0"/>
              <a:t>There will be one point where you can hear the Giant’s Footsteps and if you press the buttons they will make a noise.  There is a bubble machine which the Story Explorer will use and a smoke machine. </a:t>
            </a:r>
          </a:p>
          <a:p>
            <a:endParaRPr lang="en-GB" sz="2000" dirty="0"/>
          </a:p>
          <a:p>
            <a:r>
              <a:rPr lang="en-GB" sz="2000" dirty="0"/>
              <a:t>You can see videos of parts of the exhibition on our Facebook, Twitter and Instagram pages. </a:t>
            </a:r>
          </a:p>
        </p:txBody>
      </p:sp>
    </p:spTree>
    <p:extLst>
      <p:ext uri="{BB962C8B-B14F-4D97-AF65-F5344CB8AC3E}">
        <p14:creationId xmlns:p14="http://schemas.microsoft.com/office/powerpoint/2010/main" val="776444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6C1686FB04904597797A7BB6E3E3FC" ma:contentTypeVersion="13" ma:contentTypeDescription="Create a new document." ma:contentTypeScope="" ma:versionID="7a29298fdb272404747d1a3eece1ee3e">
  <xsd:schema xmlns:xsd="http://www.w3.org/2001/XMLSchema" xmlns:xs="http://www.w3.org/2001/XMLSchema" xmlns:p="http://schemas.microsoft.com/office/2006/metadata/properties" xmlns:ns2="cfd4049f-8f9c-4277-b3e5-f0adf4a6fb14" xmlns:ns3="1d9a0d6e-ec1d-4090-bd04-d42843dcd6f7" targetNamespace="http://schemas.microsoft.com/office/2006/metadata/properties" ma:root="true" ma:fieldsID="ffdf9d50e5511ed5190c2289e82d3e7e" ns2:_="" ns3:_="">
    <xsd:import namespace="cfd4049f-8f9c-4277-b3e5-f0adf4a6fb14"/>
    <xsd:import namespace="1d9a0d6e-ec1d-4090-bd04-d42843dcd6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d4049f-8f9c-4277-b3e5-f0adf4a6fb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a0d6e-ec1d-4090-bd04-d42843dcd6f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E6033-360A-47A3-A863-296765A530DD}">
  <ds:schemaRefs>
    <ds:schemaRef ds:uri="475311c9-5d86-41fc-b957-a0c426c919a2"/>
    <ds:schemaRef ds:uri="bfbf2a9f-1f69-4159-aac6-0079cb22e1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1D75360-31A1-4A5B-B67A-E36746CF81EC}">
  <ds:schemaRefs>
    <ds:schemaRef ds:uri="http://schemas.microsoft.com/sharepoint/v3/contenttype/forms"/>
  </ds:schemaRefs>
</ds:datastoreItem>
</file>

<file path=customXml/itemProps3.xml><?xml version="1.0" encoding="utf-8"?>
<ds:datastoreItem xmlns:ds="http://schemas.openxmlformats.org/officeDocument/2006/customXml" ds:itemID="{6A947F2B-363B-4670-AF2B-6599B1C9A4F3}">
  <ds:schemaRefs>
    <ds:schemaRef ds:uri="1d9a0d6e-ec1d-4090-bd04-d42843dcd6f7"/>
    <ds:schemaRef ds:uri="cfd4049f-8f9c-4277-b3e5-f0adf4a6fb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85</TotalTime>
  <Words>570</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Bowman</dc:creator>
  <cp:lastModifiedBy>Tabitha Bowman</cp:lastModifiedBy>
  <cp:revision>25</cp:revision>
  <dcterms:created xsi:type="dcterms:W3CDTF">2021-05-12T11:41:27Z</dcterms:created>
  <dcterms:modified xsi:type="dcterms:W3CDTF">2022-03-25T10:14:40Z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0x010100576C1686FB04904597797A7BB6E3E3FC</vt:lpwstr>
  </property>
</Properties>
</file>