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67" r:id="rId6"/>
    <p:sldId id="265" r:id="rId7"/>
    <p:sldId id="257" r:id="rId8"/>
    <p:sldId id="258" r:id="rId9"/>
    <p:sldId id="264" r:id="rId10"/>
    <p:sldId id="266" r:id="rId11"/>
    <p:sldId id="259"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any Bowman" initials="TB" lastIdx="1" clrIdx="0">
    <p:extLst>
      <p:ext uri="{19B8F6BF-5375-455C-9EA6-DF929625EA0E}">
        <p15:presenceInfo xmlns:p15="http://schemas.microsoft.com/office/powerpoint/2012/main" userId="Tiffany Bow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32445-EFA8-49E5-A633-BC01F0D5D0D6}" v="392" dt="2022-02-03T15:27:02.404"/>
    <p1510:client id="{5954B8EC-CD9B-4452-8D58-EA5EF8F31CE1}" v="77" dt="2022-01-19T14:33:41.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E3177-8760-4204-8DD0-6FF1C85AD94A}" type="datetimeFigureOut">
              <a:rPr lang="en-GB" smtClean="0"/>
              <a:t>01/03/2022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6F932-D10B-4C51-977E-91A20F515C18}" type="slidenum">
              <a:rPr lang="en-GB" smtClean="0"/>
              <a:t>‹#›</a:t>
            </a:fld>
            <a:endParaRPr lang="en-GB"/>
          </a:p>
        </p:txBody>
      </p:sp>
    </p:spTree>
    <p:extLst>
      <p:ext uri="{BB962C8B-B14F-4D97-AF65-F5344CB8AC3E}">
        <p14:creationId xmlns:p14="http://schemas.microsoft.com/office/powerpoint/2010/main" val="200308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6F932-D10B-4C51-977E-91A20F515C18}" type="slidenum">
              <a:rPr lang="en-GB" smtClean="0"/>
              <a:t>9</a:t>
            </a:fld>
            <a:endParaRPr lang="en-GB"/>
          </a:p>
        </p:txBody>
      </p:sp>
    </p:spTree>
    <p:extLst>
      <p:ext uri="{BB962C8B-B14F-4D97-AF65-F5344CB8AC3E}">
        <p14:creationId xmlns:p14="http://schemas.microsoft.com/office/powerpoint/2010/main" val="311175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4DC1-915C-4C0A-9348-BC72F2A1A9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625DB0-815F-4C33-A3FC-E1BBAFC5D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F07206-FFA7-44CB-9E20-1DA4C3C63A64}"/>
              </a:ext>
            </a:extLst>
          </p:cNvPr>
          <p:cNvSpPr>
            <a:spLocks noGrp="1"/>
          </p:cNvSpPr>
          <p:nvPr>
            <p:ph type="dt" sz="half" idx="10"/>
          </p:nvPr>
        </p:nvSpPr>
        <p:spPr/>
        <p:txBody>
          <a:bodyPr/>
          <a:lstStyle/>
          <a:p>
            <a:fld id="{5F46A74D-003E-40DF-A217-25AEC31305DE}" type="datetimeFigureOut">
              <a:rPr lang="en-GB" smtClean="0"/>
              <a:t>01/03/2022</a:t>
            </a:fld>
            <a:endParaRPr lang="en-GB"/>
          </a:p>
        </p:txBody>
      </p:sp>
      <p:sp>
        <p:nvSpPr>
          <p:cNvPr id="5" name="Footer Placeholder 4">
            <a:extLst>
              <a:ext uri="{FF2B5EF4-FFF2-40B4-BE49-F238E27FC236}">
                <a16:creationId xmlns:a16="http://schemas.microsoft.com/office/drawing/2014/main" id="{90BE427F-5FFB-4233-AE53-CE63C96D8F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65AFB4-C5C2-403E-BF5B-146A923579E7}"/>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188950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7A20-7107-4C2C-8A7D-4CD37A3823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7E2A89-1F47-4584-80BD-4C39EC953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4EF9E9-1BA1-45FF-900A-3BA623373EEE}"/>
              </a:ext>
            </a:extLst>
          </p:cNvPr>
          <p:cNvSpPr>
            <a:spLocks noGrp="1"/>
          </p:cNvSpPr>
          <p:nvPr>
            <p:ph type="dt" sz="half" idx="10"/>
          </p:nvPr>
        </p:nvSpPr>
        <p:spPr/>
        <p:txBody>
          <a:bodyPr/>
          <a:lstStyle/>
          <a:p>
            <a:fld id="{5F46A74D-003E-40DF-A217-25AEC31305DE}" type="datetimeFigureOut">
              <a:rPr lang="en-GB" smtClean="0"/>
              <a:t>01/03/2022</a:t>
            </a:fld>
            <a:endParaRPr lang="en-GB"/>
          </a:p>
        </p:txBody>
      </p:sp>
      <p:sp>
        <p:nvSpPr>
          <p:cNvPr id="5" name="Footer Placeholder 4">
            <a:extLst>
              <a:ext uri="{FF2B5EF4-FFF2-40B4-BE49-F238E27FC236}">
                <a16:creationId xmlns:a16="http://schemas.microsoft.com/office/drawing/2014/main" id="{62789543-DB38-4E84-9EE1-973D7DFE0B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815318-30DF-4A2E-BCC0-3F8A1E6C6FC8}"/>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36768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AA8AA-C0F1-4969-B1E9-2C979EE04E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67559F-4CF6-464C-8865-6505552330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2CC54B-A868-4AAA-9CEF-A8C764A164CE}"/>
              </a:ext>
            </a:extLst>
          </p:cNvPr>
          <p:cNvSpPr>
            <a:spLocks noGrp="1"/>
          </p:cNvSpPr>
          <p:nvPr>
            <p:ph type="dt" sz="half" idx="10"/>
          </p:nvPr>
        </p:nvSpPr>
        <p:spPr/>
        <p:txBody>
          <a:bodyPr/>
          <a:lstStyle/>
          <a:p>
            <a:fld id="{5F46A74D-003E-40DF-A217-25AEC31305DE}" type="datetimeFigureOut">
              <a:rPr lang="en-GB" smtClean="0"/>
              <a:t>01/03/2022</a:t>
            </a:fld>
            <a:endParaRPr lang="en-GB"/>
          </a:p>
        </p:txBody>
      </p:sp>
      <p:sp>
        <p:nvSpPr>
          <p:cNvPr id="5" name="Footer Placeholder 4">
            <a:extLst>
              <a:ext uri="{FF2B5EF4-FFF2-40B4-BE49-F238E27FC236}">
                <a16:creationId xmlns:a16="http://schemas.microsoft.com/office/drawing/2014/main" id="{0931F1AB-6997-4F75-94E0-7F5682E529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C0ED2-5A02-4543-A784-E20CABDE8803}"/>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386494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75B9-810B-4794-A26B-8497498422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8DEBC5-886D-4BCA-A539-7685D1F98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BD2662-EF41-47BF-9193-1D7E4140ADFB}"/>
              </a:ext>
            </a:extLst>
          </p:cNvPr>
          <p:cNvSpPr>
            <a:spLocks noGrp="1"/>
          </p:cNvSpPr>
          <p:nvPr>
            <p:ph type="dt" sz="half" idx="10"/>
          </p:nvPr>
        </p:nvSpPr>
        <p:spPr/>
        <p:txBody>
          <a:bodyPr/>
          <a:lstStyle/>
          <a:p>
            <a:fld id="{5F46A74D-003E-40DF-A217-25AEC31305DE}" type="datetimeFigureOut">
              <a:rPr lang="en-GB" smtClean="0"/>
              <a:t>01/03/2022</a:t>
            </a:fld>
            <a:endParaRPr lang="en-GB"/>
          </a:p>
        </p:txBody>
      </p:sp>
      <p:sp>
        <p:nvSpPr>
          <p:cNvPr id="5" name="Footer Placeholder 4">
            <a:extLst>
              <a:ext uri="{FF2B5EF4-FFF2-40B4-BE49-F238E27FC236}">
                <a16:creationId xmlns:a16="http://schemas.microsoft.com/office/drawing/2014/main" id="{70115E54-0C0C-49AB-A7D4-5557A66E84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A507B7-464A-446D-88DC-52FAB5BA2DAC}"/>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419997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272F-470A-4C5C-BDC9-22D6EEA129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886D33-A8D4-4B39-B30E-4929509243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343198-10ED-4CF4-AC38-155A45E8FA47}"/>
              </a:ext>
            </a:extLst>
          </p:cNvPr>
          <p:cNvSpPr>
            <a:spLocks noGrp="1"/>
          </p:cNvSpPr>
          <p:nvPr>
            <p:ph type="dt" sz="half" idx="10"/>
          </p:nvPr>
        </p:nvSpPr>
        <p:spPr/>
        <p:txBody>
          <a:bodyPr/>
          <a:lstStyle/>
          <a:p>
            <a:fld id="{5F46A74D-003E-40DF-A217-25AEC31305DE}" type="datetimeFigureOut">
              <a:rPr lang="en-GB" smtClean="0"/>
              <a:t>01/03/2022</a:t>
            </a:fld>
            <a:endParaRPr lang="en-GB"/>
          </a:p>
        </p:txBody>
      </p:sp>
      <p:sp>
        <p:nvSpPr>
          <p:cNvPr id="5" name="Footer Placeholder 4">
            <a:extLst>
              <a:ext uri="{FF2B5EF4-FFF2-40B4-BE49-F238E27FC236}">
                <a16:creationId xmlns:a16="http://schemas.microsoft.com/office/drawing/2014/main" id="{9AD34A55-2799-4FAC-89BE-B2D898E64D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66E4DC-9103-4599-8619-CA3942F1D67C}"/>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228303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5B20-EFAB-47F8-9926-D6625C2034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5BF091-90BF-4703-BB4F-2F27A4A3A2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8B673B-1F25-4433-8C8E-01E3175315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71C896-C494-473E-B5BF-8FA7B0916268}"/>
              </a:ext>
            </a:extLst>
          </p:cNvPr>
          <p:cNvSpPr>
            <a:spLocks noGrp="1"/>
          </p:cNvSpPr>
          <p:nvPr>
            <p:ph type="dt" sz="half" idx="10"/>
          </p:nvPr>
        </p:nvSpPr>
        <p:spPr/>
        <p:txBody>
          <a:bodyPr/>
          <a:lstStyle/>
          <a:p>
            <a:fld id="{5F46A74D-003E-40DF-A217-25AEC31305DE}" type="datetimeFigureOut">
              <a:rPr lang="en-GB" smtClean="0"/>
              <a:t>01/03/2022</a:t>
            </a:fld>
            <a:endParaRPr lang="en-GB"/>
          </a:p>
        </p:txBody>
      </p:sp>
      <p:sp>
        <p:nvSpPr>
          <p:cNvPr id="6" name="Footer Placeholder 5">
            <a:extLst>
              <a:ext uri="{FF2B5EF4-FFF2-40B4-BE49-F238E27FC236}">
                <a16:creationId xmlns:a16="http://schemas.microsoft.com/office/drawing/2014/main" id="{4740F20B-A732-4BCC-A17C-BD50677536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93D031-C895-4000-AB9D-27D61870F2DB}"/>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87615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D8A8-411E-4E33-902D-6CFDE6BC154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C0F56D-6EB2-4425-A4F6-407718C60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864610-C16F-4336-8373-DA0090DE5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74A836-D39B-456A-9A6D-D3E4AD86F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DB963-5A86-4867-BCA0-251D0752B6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1B17E8-4583-4D8B-97F9-D27234226F12}"/>
              </a:ext>
            </a:extLst>
          </p:cNvPr>
          <p:cNvSpPr>
            <a:spLocks noGrp="1"/>
          </p:cNvSpPr>
          <p:nvPr>
            <p:ph type="dt" sz="half" idx="10"/>
          </p:nvPr>
        </p:nvSpPr>
        <p:spPr/>
        <p:txBody>
          <a:bodyPr/>
          <a:lstStyle/>
          <a:p>
            <a:fld id="{5F46A74D-003E-40DF-A217-25AEC31305DE}" type="datetimeFigureOut">
              <a:rPr lang="en-GB" smtClean="0"/>
              <a:t>01/03/2022</a:t>
            </a:fld>
            <a:endParaRPr lang="en-GB"/>
          </a:p>
        </p:txBody>
      </p:sp>
      <p:sp>
        <p:nvSpPr>
          <p:cNvPr id="8" name="Footer Placeholder 7">
            <a:extLst>
              <a:ext uri="{FF2B5EF4-FFF2-40B4-BE49-F238E27FC236}">
                <a16:creationId xmlns:a16="http://schemas.microsoft.com/office/drawing/2014/main" id="{D721EE31-2BA2-4F0B-9103-A279FF9BA9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D4FA9AB-779F-49EB-BFFC-98B99EEE0B25}"/>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421714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0D64-CF13-498E-A9C0-C230AD315C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9EBB58-E497-4F18-97FC-B6DA83E50407}"/>
              </a:ext>
            </a:extLst>
          </p:cNvPr>
          <p:cNvSpPr>
            <a:spLocks noGrp="1"/>
          </p:cNvSpPr>
          <p:nvPr>
            <p:ph type="dt" sz="half" idx="10"/>
          </p:nvPr>
        </p:nvSpPr>
        <p:spPr/>
        <p:txBody>
          <a:bodyPr/>
          <a:lstStyle/>
          <a:p>
            <a:fld id="{5F46A74D-003E-40DF-A217-25AEC31305DE}" type="datetimeFigureOut">
              <a:rPr lang="en-GB" smtClean="0"/>
              <a:t>01/03/2022</a:t>
            </a:fld>
            <a:endParaRPr lang="en-GB"/>
          </a:p>
        </p:txBody>
      </p:sp>
      <p:sp>
        <p:nvSpPr>
          <p:cNvPr id="4" name="Footer Placeholder 3">
            <a:extLst>
              <a:ext uri="{FF2B5EF4-FFF2-40B4-BE49-F238E27FC236}">
                <a16:creationId xmlns:a16="http://schemas.microsoft.com/office/drawing/2014/main" id="{BA8C5F55-6EC2-4BCE-A1A8-C145249D82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C7BD71-12AC-410B-9A43-37618F7DFA67}"/>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135908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74022E-8D1B-415C-80A2-1D74EA6F3ADE}"/>
              </a:ext>
            </a:extLst>
          </p:cNvPr>
          <p:cNvSpPr>
            <a:spLocks noGrp="1"/>
          </p:cNvSpPr>
          <p:nvPr>
            <p:ph type="dt" sz="half" idx="10"/>
          </p:nvPr>
        </p:nvSpPr>
        <p:spPr/>
        <p:txBody>
          <a:bodyPr/>
          <a:lstStyle/>
          <a:p>
            <a:fld id="{5F46A74D-003E-40DF-A217-25AEC31305DE}" type="datetimeFigureOut">
              <a:rPr lang="en-GB" smtClean="0"/>
              <a:t>01/03/2022</a:t>
            </a:fld>
            <a:endParaRPr lang="en-GB"/>
          </a:p>
        </p:txBody>
      </p:sp>
      <p:sp>
        <p:nvSpPr>
          <p:cNvPr id="3" name="Footer Placeholder 2">
            <a:extLst>
              <a:ext uri="{FF2B5EF4-FFF2-40B4-BE49-F238E27FC236}">
                <a16:creationId xmlns:a16="http://schemas.microsoft.com/office/drawing/2014/main" id="{5759F2EF-BE38-4F15-A925-7E07AD892C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F1DC30-9CF9-4D75-AF0E-8364950258C4}"/>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412853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E145-54A4-4E40-AFF8-C91EFDCFB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ECE875-D431-45B6-96E7-7F1CC68E7C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A6B34E-4258-45EE-82F4-B4F5496A5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779B1C-68FE-4D87-B589-6CB3A1502008}"/>
              </a:ext>
            </a:extLst>
          </p:cNvPr>
          <p:cNvSpPr>
            <a:spLocks noGrp="1"/>
          </p:cNvSpPr>
          <p:nvPr>
            <p:ph type="dt" sz="half" idx="10"/>
          </p:nvPr>
        </p:nvSpPr>
        <p:spPr/>
        <p:txBody>
          <a:bodyPr/>
          <a:lstStyle/>
          <a:p>
            <a:fld id="{5F46A74D-003E-40DF-A217-25AEC31305DE}" type="datetimeFigureOut">
              <a:rPr lang="en-GB" smtClean="0"/>
              <a:t>01/03/2022</a:t>
            </a:fld>
            <a:endParaRPr lang="en-GB"/>
          </a:p>
        </p:txBody>
      </p:sp>
      <p:sp>
        <p:nvSpPr>
          <p:cNvPr id="6" name="Footer Placeholder 5">
            <a:extLst>
              <a:ext uri="{FF2B5EF4-FFF2-40B4-BE49-F238E27FC236}">
                <a16:creationId xmlns:a16="http://schemas.microsoft.com/office/drawing/2014/main" id="{CD84611B-1440-4AC8-AE49-E4825535E2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D54C26-2C7D-465D-8094-DAB2B1725E7A}"/>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104642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6AA8-1244-4880-9431-FA506E313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FD7EB4-C6EC-40DE-9FAC-CE9C137D88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542420-705E-43A8-B9F6-C2FBA47E3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8D5A1-F109-4AE0-BB76-FECBF7BBEBB8}"/>
              </a:ext>
            </a:extLst>
          </p:cNvPr>
          <p:cNvSpPr>
            <a:spLocks noGrp="1"/>
          </p:cNvSpPr>
          <p:nvPr>
            <p:ph type="dt" sz="half" idx="10"/>
          </p:nvPr>
        </p:nvSpPr>
        <p:spPr/>
        <p:txBody>
          <a:bodyPr/>
          <a:lstStyle/>
          <a:p>
            <a:fld id="{5F46A74D-003E-40DF-A217-25AEC31305DE}" type="datetimeFigureOut">
              <a:rPr lang="en-GB" smtClean="0"/>
              <a:t>01/03/2022</a:t>
            </a:fld>
            <a:endParaRPr lang="en-GB"/>
          </a:p>
        </p:txBody>
      </p:sp>
      <p:sp>
        <p:nvSpPr>
          <p:cNvPr id="6" name="Footer Placeholder 5">
            <a:extLst>
              <a:ext uri="{FF2B5EF4-FFF2-40B4-BE49-F238E27FC236}">
                <a16:creationId xmlns:a16="http://schemas.microsoft.com/office/drawing/2014/main" id="{F7E8DA22-717B-46F8-8A95-9BA4211377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57B52C-367A-4578-AD69-89E0BDE302F5}"/>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324358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A52AC3-40C7-4F4D-8921-D8F325C0E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B3A31C-ED41-4949-911F-9A1BEA9E8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0BBE1F-B665-4DA6-B2F5-F1A40A4EE4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6A74D-003E-40DF-A217-25AEC31305DE}" type="datetimeFigureOut">
              <a:rPr lang="en-GB" smtClean="0"/>
              <a:t>01/03/2022</a:t>
            </a:fld>
            <a:endParaRPr lang="en-GB"/>
          </a:p>
        </p:txBody>
      </p:sp>
      <p:sp>
        <p:nvSpPr>
          <p:cNvPr id="5" name="Footer Placeholder 4">
            <a:extLst>
              <a:ext uri="{FF2B5EF4-FFF2-40B4-BE49-F238E27FC236}">
                <a16:creationId xmlns:a16="http://schemas.microsoft.com/office/drawing/2014/main" id="{5C1C6525-E356-4467-B107-F5256D18D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28EC9C-1764-4E7F-A1A3-954476320F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C0512-161E-4F27-B234-B7830D2DE9C4}" type="slidenum">
              <a:rPr lang="en-GB" smtClean="0"/>
              <a:t>‹#›</a:t>
            </a:fld>
            <a:endParaRPr lang="en-GB"/>
          </a:p>
        </p:txBody>
      </p:sp>
    </p:spTree>
    <p:extLst>
      <p:ext uri="{BB962C8B-B14F-4D97-AF65-F5344CB8AC3E}">
        <p14:creationId xmlns:p14="http://schemas.microsoft.com/office/powerpoint/2010/main" val="1837346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rtrabbit.com/organisations/z-art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thesparkarts.co.uk/venues/121578/z-arts-manchester" TargetMode="External"/><Relationship Id="rId3" Type="http://schemas.openxmlformats.org/officeDocument/2006/relationships/image" Target="../media/image4.sv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needpix.com/photo/1091737/twitter-logo" TargetMode="External"/><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pixabay.com/illustrations/instagram-symbol-logo-photo-camera-1581266/" TargetMode="External"/><Relationship Id="rId5" Type="http://schemas.openxmlformats.org/officeDocument/2006/relationships/image" Target="../media/image24.jpeg"/><Relationship Id="rId10" Type="http://schemas.openxmlformats.org/officeDocument/2006/relationships/hyperlink" Target="https://pixabay.com/en/facebook-social-media-communication-2815970/" TargetMode="External"/><Relationship Id="rId4" Type="http://schemas.openxmlformats.org/officeDocument/2006/relationships/image" Target="../media/image7.sv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logo with black text&#10;&#10;Description automatically generated with low confidence">
            <a:extLst>
              <a:ext uri="{FF2B5EF4-FFF2-40B4-BE49-F238E27FC236}">
                <a16:creationId xmlns:a16="http://schemas.microsoft.com/office/drawing/2014/main" id="{EC0C6148-0C45-4E8D-9829-974917C31D0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03536" y="292608"/>
            <a:ext cx="1560608" cy="2216743"/>
          </a:xfrm>
          <a:prstGeom prst="rect">
            <a:avLst/>
          </a:prstGeom>
        </p:spPr>
      </p:pic>
      <p:sp>
        <p:nvSpPr>
          <p:cNvPr id="12" name="TextBox 11">
            <a:extLst>
              <a:ext uri="{FF2B5EF4-FFF2-40B4-BE49-F238E27FC236}">
                <a16:creationId xmlns:a16="http://schemas.microsoft.com/office/drawing/2014/main" id="{AA8E77E2-3354-463F-9933-6E369E937695}"/>
              </a:ext>
            </a:extLst>
          </p:cNvPr>
          <p:cNvSpPr txBox="1"/>
          <p:nvPr/>
        </p:nvSpPr>
        <p:spPr>
          <a:xfrm>
            <a:off x="3038985" y="739259"/>
            <a:ext cx="5777141" cy="1323439"/>
          </a:xfrm>
          <a:prstGeom prst="rect">
            <a:avLst/>
          </a:prstGeom>
          <a:noFill/>
        </p:spPr>
        <p:txBody>
          <a:bodyPr wrap="square" lIns="91440" tIns="45720" rIns="91440" bIns="45720" rtlCol="0" anchor="t">
            <a:spAutoFit/>
          </a:bodyPr>
          <a:lstStyle/>
          <a:p>
            <a:pPr algn="ctr"/>
            <a:r>
              <a:rPr lang="en-GB" sz="4000" b="1" dirty="0">
                <a:cs typeface="Calibri"/>
              </a:rPr>
              <a:t>Z-ACCESS FAMILY FUN DAY </a:t>
            </a:r>
            <a:br>
              <a:rPr lang="en-GB" sz="4000" b="1" dirty="0">
                <a:cs typeface="Calibri"/>
              </a:rPr>
            </a:br>
            <a:endParaRPr lang="en-GB" sz="4000" b="1" dirty="0">
              <a:cs typeface="Calibri"/>
            </a:endParaRPr>
          </a:p>
        </p:txBody>
      </p:sp>
      <p:pic>
        <p:nvPicPr>
          <p:cNvPr id="3" name="Picture 2" descr="A picture containing person, indoor, yellow&#10;&#10;Description automatically generated">
            <a:extLst>
              <a:ext uri="{FF2B5EF4-FFF2-40B4-BE49-F238E27FC236}">
                <a16:creationId xmlns:a16="http://schemas.microsoft.com/office/drawing/2014/main" id="{B4C3EB7E-0204-4B15-8816-EE8C1E591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985" y="1749780"/>
            <a:ext cx="5777141" cy="3851427"/>
          </a:xfrm>
          <a:prstGeom prst="rect">
            <a:avLst/>
          </a:prstGeom>
        </p:spPr>
      </p:pic>
      <p:sp>
        <p:nvSpPr>
          <p:cNvPr id="14" name="TextBox 13">
            <a:extLst>
              <a:ext uri="{FF2B5EF4-FFF2-40B4-BE49-F238E27FC236}">
                <a16:creationId xmlns:a16="http://schemas.microsoft.com/office/drawing/2014/main" id="{0BD7B2F6-2ED5-4C71-B49F-D4E654FD5079}"/>
              </a:ext>
            </a:extLst>
          </p:cNvPr>
          <p:cNvSpPr txBox="1"/>
          <p:nvPr/>
        </p:nvSpPr>
        <p:spPr>
          <a:xfrm>
            <a:off x="2880558" y="5764798"/>
            <a:ext cx="6093994" cy="707886"/>
          </a:xfrm>
          <a:prstGeom prst="rect">
            <a:avLst/>
          </a:prstGeom>
          <a:noFill/>
        </p:spPr>
        <p:txBody>
          <a:bodyPr wrap="square">
            <a:spAutoFit/>
          </a:bodyPr>
          <a:lstStyle/>
          <a:p>
            <a:pPr algn="ctr"/>
            <a:r>
              <a:rPr lang="en-GB" sz="4000" b="1" dirty="0"/>
              <a:t>VISUAL GUIDE</a:t>
            </a:r>
          </a:p>
        </p:txBody>
      </p:sp>
    </p:spTree>
    <p:extLst>
      <p:ext uri="{BB962C8B-B14F-4D97-AF65-F5344CB8AC3E}">
        <p14:creationId xmlns:p14="http://schemas.microsoft.com/office/powerpoint/2010/main" val="23477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FB1D-AEC4-4A98-A4E8-97A0001A4FDA}"/>
              </a:ext>
            </a:extLst>
          </p:cNvPr>
          <p:cNvSpPr>
            <a:spLocks noGrp="1"/>
          </p:cNvSpPr>
          <p:nvPr>
            <p:ph type="title"/>
          </p:nvPr>
        </p:nvSpPr>
        <p:spPr>
          <a:xfrm>
            <a:off x="838200" y="1074988"/>
            <a:ext cx="10515600" cy="1325563"/>
          </a:xfrm>
        </p:spPr>
        <p:txBody>
          <a:bodyPr>
            <a:normAutofit/>
          </a:bodyPr>
          <a:lstStyle/>
          <a:p>
            <a:r>
              <a:rPr lang="en-GB" sz="4000" b="1" dirty="0">
                <a:latin typeface="+mn-lt"/>
              </a:rPr>
              <a:t>What is a Visual Guide?</a:t>
            </a:r>
          </a:p>
        </p:txBody>
      </p:sp>
      <p:sp>
        <p:nvSpPr>
          <p:cNvPr id="3" name="Content Placeholder 2">
            <a:extLst>
              <a:ext uri="{FF2B5EF4-FFF2-40B4-BE49-F238E27FC236}">
                <a16:creationId xmlns:a16="http://schemas.microsoft.com/office/drawing/2014/main" id="{6983CF2E-6710-494A-BE46-44961CAA18A4}"/>
              </a:ext>
            </a:extLst>
          </p:cNvPr>
          <p:cNvSpPr>
            <a:spLocks noGrp="1"/>
          </p:cNvSpPr>
          <p:nvPr>
            <p:ph idx="1"/>
          </p:nvPr>
        </p:nvSpPr>
        <p:spPr>
          <a:xfrm>
            <a:off x="838200" y="2788151"/>
            <a:ext cx="10515600" cy="4351338"/>
          </a:xfrm>
        </p:spPr>
        <p:txBody>
          <a:bodyPr/>
          <a:lstStyle/>
          <a:p>
            <a:pPr marL="0" indent="0">
              <a:buNone/>
            </a:pPr>
            <a:r>
              <a:rPr lang="en-GB" dirty="0"/>
              <a:t>A visual guide gives you lots of information about Z-arts and the show you are going to see, using pictures and accessible text. They are suitable for anyone who would benefit from a clear and accessible introduction to Z-arts and the show.</a:t>
            </a:r>
          </a:p>
        </p:txBody>
      </p:sp>
    </p:spTree>
    <p:extLst>
      <p:ext uri="{BB962C8B-B14F-4D97-AF65-F5344CB8AC3E}">
        <p14:creationId xmlns:p14="http://schemas.microsoft.com/office/powerpoint/2010/main" val="375828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2BDF-1B6E-4476-9D3D-A3107C057CCE}"/>
              </a:ext>
            </a:extLst>
          </p:cNvPr>
          <p:cNvSpPr>
            <a:spLocks noGrp="1"/>
          </p:cNvSpPr>
          <p:nvPr>
            <p:ph type="title"/>
          </p:nvPr>
        </p:nvSpPr>
        <p:spPr/>
        <p:txBody>
          <a:bodyPr>
            <a:normAutofit/>
          </a:bodyPr>
          <a:lstStyle/>
          <a:p>
            <a:r>
              <a:rPr lang="en-GB" sz="4000" b="1" dirty="0">
                <a:latin typeface="+mn-lt"/>
              </a:rPr>
              <a:t>What is a Z-access Family Fun Day?</a:t>
            </a:r>
          </a:p>
        </p:txBody>
      </p:sp>
      <p:sp>
        <p:nvSpPr>
          <p:cNvPr id="3" name="Content Placeholder 2">
            <a:extLst>
              <a:ext uri="{FF2B5EF4-FFF2-40B4-BE49-F238E27FC236}">
                <a16:creationId xmlns:a16="http://schemas.microsoft.com/office/drawing/2014/main" id="{98072178-C232-41FE-BB67-0337C8B6697E}"/>
              </a:ext>
            </a:extLst>
          </p:cNvPr>
          <p:cNvSpPr>
            <a:spLocks noGrp="1"/>
          </p:cNvSpPr>
          <p:nvPr>
            <p:ph idx="1"/>
          </p:nvPr>
        </p:nvSpPr>
        <p:spPr/>
        <p:txBody>
          <a:bodyPr/>
          <a:lstStyle/>
          <a:p>
            <a:pPr marL="0" indent="0">
              <a:buNone/>
            </a:pPr>
            <a:r>
              <a:rPr lang="en-GB" dirty="0"/>
              <a:t>Z-access is a safe and welcoming event, designed for families with disabilities and additional requirements. </a:t>
            </a:r>
          </a:p>
          <a:p>
            <a:pPr marL="0" indent="0">
              <a:buNone/>
            </a:pPr>
            <a:endParaRPr lang="en-GB" dirty="0"/>
          </a:p>
          <a:p>
            <a:pPr marL="0" indent="0">
              <a:buNone/>
            </a:pPr>
            <a:r>
              <a:rPr lang="en-GB" dirty="0"/>
              <a:t>We have drama, music, arts &amp; crafts and creative play sessions, as well as a time-out space. </a:t>
            </a:r>
          </a:p>
          <a:p>
            <a:pPr marL="0" indent="0">
              <a:buNone/>
            </a:pPr>
            <a:endParaRPr lang="en-GB" dirty="0"/>
          </a:p>
          <a:p>
            <a:pPr marL="0" indent="0">
              <a:buNone/>
            </a:pPr>
            <a:r>
              <a:rPr lang="en-GB" dirty="0"/>
              <a:t>Alongside our trained staff and facilitators, a BSL interpreter will be at Z-access.</a:t>
            </a:r>
          </a:p>
        </p:txBody>
      </p:sp>
    </p:spTree>
    <p:extLst>
      <p:ext uri="{BB962C8B-B14F-4D97-AF65-F5344CB8AC3E}">
        <p14:creationId xmlns:p14="http://schemas.microsoft.com/office/powerpoint/2010/main" val="774958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102467-7615-4529-BE24-09054334F3FC}"/>
              </a:ext>
            </a:extLst>
          </p:cNvPr>
          <p:cNvSpPr txBox="1"/>
          <p:nvPr/>
        </p:nvSpPr>
        <p:spPr>
          <a:xfrm>
            <a:off x="519361" y="317688"/>
            <a:ext cx="7040880" cy="707886"/>
          </a:xfrm>
          <a:prstGeom prst="rect">
            <a:avLst/>
          </a:prstGeom>
          <a:noFill/>
        </p:spPr>
        <p:txBody>
          <a:bodyPr wrap="square" rtlCol="0">
            <a:spAutoFit/>
          </a:bodyPr>
          <a:lstStyle/>
          <a:p>
            <a:r>
              <a:rPr lang="en-GB" sz="4000" b="1" dirty="0"/>
              <a:t>Getting to Z-arts</a:t>
            </a:r>
          </a:p>
        </p:txBody>
      </p:sp>
      <p:pic>
        <p:nvPicPr>
          <p:cNvPr id="19" name="Graphic 18" descr="Map with pin outline">
            <a:extLst>
              <a:ext uri="{FF2B5EF4-FFF2-40B4-BE49-F238E27FC236}">
                <a16:creationId xmlns:a16="http://schemas.microsoft.com/office/drawing/2014/main" id="{C079D3B9-316B-4616-8CA7-73EEED6AAC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856" y="1477512"/>
            <a:ext cx="645886" cy="645886"/>
          </a:xfrm>
          <a:prstGeom prst="rect">
            <a:avLst/>
          </a:prstGeom>
        </p:spPr>
      </p:pic>
      <p:pic>
        <p:nvPicPr>
          <p:cNvPr id="1026" name="Picture 2" descr="We're BACK! And we have made some important changes... | Z-arts | Hulme,  Manchester">
            <a:extLst>
              <a:ext uri="{FF2B5EF4-FFF2-40B4-BE49-F238E27FC236}">
                <a16:creationId xmlns:a16="http://schemas.microsoft.com/office/drawing/2014/main" id="{A9107ECF-9855-47F7-9FB4-978AA974A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663" y="3523354"/>
            <a:ext cx="4570124" cy="304722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82D04F7-C22C-46D8-AAEA-9171E1F37586}"/>
              </a:ext>
            </a:extLst>
          </p:cNvPr>
          <p:cNvSpPr txBox="1"/>
          <p:nvPr/>
        </p:nvSpPr>
        <p:spPr>
          <a:xfrm>
            <a:off x="1474492" y="3228235"/>
            <a:ext cx="3915655" cy="1815882"/>
          </a:xfrm>
          <a:prstGeom prst="rect">
            <a:avLst/>
          </a:prstGeom>
          <a:noFill/>
        </p:spPr>
        <p:txBody>
          <a:bodyPr wrap="square">
            <a:spAutoFit/>
          </a:bodyPr>
          <a:lstStyle/>
          <a:p>
            <a:r>
              <a:rPr lang="en-GB" sz="2800" dirty="0"/>
              <a:t>Do you want to talk to someone at Z-arts? Ring our friendly Box Office team on: 0161 226 1912</a:t>
            </a:r>
          </a:p>
        </p:txBody>
      </p:sp>
      <p:pic>
        <p:nvPicPr>
          <p:cNvPr id="26" name="Graphic 25" descr="Speaker phone outline">
            <a:extLst>
              <a:ext uri="{FF2B5EF4-FFF2-40B4-BE49-F238E27FC236}">
                <a16:creationId xmlns:a16="http://schemas.microsoft.com/office/drawing/2014/main" id="{9820D4C7-4654-41F4-96EF-03DBF27B84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9791" y="3282979"/>
            <a:ext cx="645886" cy="645886"/>
          </a:xfrm>
          <a:prstGeom prst="rect">
            <a:avLst/>
          </a:prstGeom>
        </p:spPr>
      </p:pic>
      <p:sp>
        <p:nvSpPr>
          <p:cNvPr id="3" name="TextBox 2">
            <a:extLst>
              <a:ext uri="{FF2B5EF4-FFF2-40B4-BE49-F238E27FC236}">
                <a16:creationId xmlns:a16="http://schemas.microsoft.com/office/drawing/2014/main" id="{3FCEF839-E8DB-4330-BDB2-F4A70C2152FB}"/>
              </a:ext>
            </a:extLst>
          </p:cNvPr>
          <p:cNvSpPr txBox="1"/>
          <p:nvPr/>
        </p:nvSpPr>
        <p:spPr>
          <a:xfrm>
            <a:off x="1474492" y="1427580"/>
            <a:ext cx="3632767" cy="1661993"/>
          </a:xfrm>
          <a:prstGeom prst="rect">
            <a:avLst/>
          </a:prstGeom>
          <a:noFill/>
        </p:spPr>
        <p:txBody>
          <a:bodyPr wrap="square" rtlCol="0">
            <a:spAutoFit/>
          </a:bodyPr>
          <a:lstStyle/>
          <a:p>
            <a:r>
              <a:rPr lang="en-GB" sz="2800" dirty="0"/>
              <a:t>The address is: 335 Stretford Road, Hulme, Manchester, M15 5ZA</a:t>
            </a:r>
          </a:p>
          <a:p>
            <a:endParaRPr lang="en-GB" dirty="0"/>
          </a:p>
        </p:txBody>
      </p:sp>
      <p:sp>
        <p:nvSpPr>
          <p:cNvPr id="4" name="TextBox 3">
            <a:extLst>
              <a:ext uri="{FF2B5EF4-FFF2-40B4-BE49-F238E27FC236}">
                <a16:creationId xmlns:a16="http://schemas.microsoft.com/office/drawing/2014/main" id="{793AD28D-A1F4-4767-B99A-8E0C2D87BEE0}"/>
              </a:ext>
            </a:extLst>
          </p:cNvPr>
          <p:cNvSpPr txBox="1"/>
          <p:nvPr/>
        </p:nvSpPr>
        <p:spPr>
          <a:xfrm>
            <a:off x="627646" y="5440763"/>
            <a:ext cx="4917860" cy="1231106"/>
          </a:xfrm>
          <a:prstGeom prst="rect">
            <a:avLst/>
          </a:prstGeom>
          <a:noFill/>
        </p:spPr>
        <p:txBody>
          <a:bodyPr wrap="square" rtlCol="0">
            <a:spAutoFit/>
          </a:bodyPr>
          <a:lstStyle/>
          <a:p>
            <a:r>
              <a:rPr lang="en-GB" sz="2800" dirty="0"/>
              <a:t>Z-arts is directly opposite Hulme Park</a:t>
            </a:r>
            <a:r>
              <a:rPr lang="en-GB" sz="2000" dirty="0"/>
              <a:t>. </a:t>
            </a:r>
          </a:p>
          <a:p>
            <a:endParaRPr lang="en-GB" dirty="0"/>
          </a:p>
        </p:txBody>
      </p:sp>
      <p:pic>
        <p:nvPicPr>
          <p:cNvPr id="6" name="Picture 5" descr="A large building with many windows&#10;&#10;Description automatically generated with low confidence">
            <a:extLst>
              <a:ext uri="{FF2B5EF4-FFF2-40B4-BE49-F238E27FC236}">
                <a16:creationId xmlns:a16="http://schemas.microsoft.com/office/drawing/2014/main" id="{4809C092-088D-48C2-AF76-5370D1BA025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373663" y="255413"/>
            <a:ext cx="4570124" cy="3040402"/>
          </a:xfrm>
          <a:prstGeom prst="rect">
            <a:avLst/>
          </a:prstGeom>
        </p:spPr>
      </p:pic>
    </p:spTree>
    <p:extLst>
      <p:ext uri="{BB962C8B-B14F-4D97-AF65-F5344CB8AC3E}">
        <p14:creationId xmlns:p14="http://schemas.microsoft.com/office/powerpoint/2010/main" val="3456827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835E4E-FC25-47AB-9EFB-810762AEFD5E}"/>
              </a:ext>
            </a:extLst>
          </p:cNvPr>
          <p:cNvPicPr>
            <a:picLocks noChangeAspect="1"/>
          </p:cNvPicPr>
          <p:nvPr/>
        </p:nvPicPr>
        <p:blipFill rotWithShape="1">
          <a:blip r:embed="rId2"/>
          <a:srcRect l="32572" t="29524" r="32072" b="23428"/>
          <a:stretch/>
        </p:blipFill>
        <p:spPr>
          <a:xfrm>
            <a:off x="7205000" y="206513"/>
            <a:ext cx="4673489" cy="3206974"/>
          </a:xfrm>
          <a:prstGeom prst="rect">
            <a:avLst/>
          </a:prstGeom>
        </p:spPr>
      </p:pic>
      <p:pic>
        <p:nvPicPr>
          <p:cNvPr id="9" name="Picture 8">
            <a:extLst>
              <a:ext uri="{FF2B5EF4-FFF2-40B4-BE49-F238E27FC236}">
                <a16:creationId xmlns:a16="http://schemas.microsoft.com/office/drawing/2014/main" id="{15831EDA-4CF5-4EEB-AE70-599C5664246D}"/>
              </a:ext>
            </a:extLst>
          </p:cNvPr>
          <p:cNvPicPr>
            <a:picLocks noChangeAspect="1"/>
          </p:cNvPicPr>
          <p:nvPr/>
        </p:nvPicPr>
        <p:blipFill rotWithShape="1">
          <a:blip r:embed="rId3"/>
          <a:srcRect l="32572" t="36952" r="32286" b="21342"/>
          <a:stretch/>
        </p:blipFill>
        <p:spPr>
          <a:xfrm>
            <a:off x="7205000" y="3439570"/>
            <a:ext cx="4673489" cy="3206973"/>
          </a:xfrm>
          <a:prstGeom prst="rect">
            <a:avLst/>
          </a:prstGeom>
        </p:spPr>
      </p:pic>
      <p:sp>
        <p:nvSpPr>
          <p:cNvPr id="13" name="TextBox 12">
            <a:extLst>
              <a:ext uri="{FF2B5EF4-FFF2-40B4-BE49-F238E27FC236}">
                <a16:creationId xmlns:a16="http://schemas.microsoft.com/office/drawing/2014/main" id="{915B68E4-A1E0-450D-A5B0-2CB01AC62D4B}"/>
              </a:ext>
            </a:extLst>
          </p:cNvPr>
          <p:cNvSpPr txBox="1"/>
          <p:nvPr/>
        </p:nvSpPr>
        <p:spPr>
          <a:xfrm>
            <a:off x="592291" y="469526"/>
            <a:ext cx="6093822" cy="5632311"/>
          </a:xfrm>
          <a:prstGeom prst="rect">
            <a:avLst/>
          </a:prstGeom>
          <a:noFill/>
        </p:spPr>
        <p:txBody>
          <a:bodyPr wrap="square" lIns="91440" tIns="45720" rIns="91440" bIns="45720" anchor="t">
            <a:spAutoFit/>
          </a:bodyPr>
          <a:lstStyle/>
          <a:p>
            <a:r>
              <a:rPr lang="en-GB" sz="3600" b="1" dirty="0"/>
              <a:t>Entrance</a:t>
            </a:r>
            <a:br>
              <a:rPr lang="en-GB" b="1" dirty="0"/>
            </a:br>
            <a:endParaRPr lang="en-GB" b="1" dirty="0"/>
          </a:p>
          <a:p>
            <a:r>
              <a:rPr lang="en-GB" sz="2400" dirty="0"/>
              <a:t>When you enter Z-arts, you will see a sign, some plants, a fish tank and some steps. On your left, there is a</a:t>
            </a:r>
          </a:p>
          <a:p>
            <a:r>
              <a:rPr lang="en-GB" sz="2400" dirty="0"/>
              <a:t>ramp. If you go up the ramp or up the steps, you will get to our Box Office desk.</a:t>
            </a:r>
            <a:endParaRPr lang="en-GB" b="1" dirty="0"/>
          </a:p>
          <a:p>
            <a:endParaRPr lang="en-GB" sz="3600" b="1" dirty="0"/>
          </a:p>
          <a:p>
            <a:r>
              <a:rPr lang="en-GB" sz="3600" b="1" dirty="0"/>
              <a:t>Box Office </a:t>
            </a:r>
          </a:p>
          <a:p>
            <a:endParaRPr lang="en-GB" b="1" dirty="0"/>
          </a:p>
          <a:p>
            <a:r>
              <a:rPr lang="en-GB" sz="2400" dirty="0"/>
              <a:t>This is what you will see as you climb the steps towards Box Office. In the photo we have Emma, our House Manager and Luke, one of our Front of House Assistants. </a:t>
            </a:r>
          </a:p>
        </p:txBody>
      </p:sp>
    </p:spTree>
    <p:extLst>
      <p:ext uri="{BB962C8B-B14F-4D97-AF65-F5344CB8AC3E}">
        <p14:creationId xmlns:p14="http://schemas.microsoft.com/office/powerpoint/2010/main" val="399545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15B68E4-A1E0-450D-A5B0-2CB01AC62D4B}"/>
              </a:ext>
            </a:extLst>
          </p:cNvPr>
          <p:cNvSpPr txBox="1"/>
          <p:nvPr/>
        </p:nvSpPr>
        <p:spPr>
          <a:xfrm>
            <a:off x="580259" y="922563"/>
            <a:ext cx="3943615" cy="5262979"/>
          </a:xfrm>
          <a:prstGeom prst="rect">
            <a:avLst/>
          </a:prstGeom>
          <a:noFill/>
        </p:spPr>
        <p:txBody>
          <a:bodyPr wrap="square" lIns="91440" tIns="45720" rIns="91440" bIns="45720" anchor="t">
            <a:spAutoFit/>
          </a:bodyPr>
          <a:lstStyle/>
          <a:p>
            <a:r>
              <a:rPr lang="en-GB" sz="2400" dirty="0"/>
              <a:t>When you arrive, you will be given a map and a programme. </a:t>
            </a:r>
          </a:p>
          <a:p>
            <a:endParaRPr lang="en-GB" sz="2400" dirty="0"/>
          </a:p>
          <a:p>
            <a:r>
              <a:rPr lang="en-GB" sz="2400" dirty="0"/>
              <a:t>The programme will tell you what is happening in the building and which room each activity is in.</a:t>
            </a:r>
          </a:p>
          <a:p>
            <a:endParaRPr lang="en-GB" sz="2400" dirty="0"/>
          </a:p>
          <a:p>
            <a:r>
              <a:rPr lang="en-GB" sz="2400" dirty="0"/>
              <a:t>The map will show you where to go for each activity. We have coloured lines on the floor to help you find your way to each room.</a:t>
            </a:r>
          </a:p>
        </p:txBody>
      </p:sp>
      <p:pic>
        <p:nvPicPr>
          <p:cNvPr id="3" name="Picture 2">
            <a:extLst>
              <a:ext uri="{FF2B5EF4-FFF2-40B4-BE49-F238E27FC236}">
                <a16:creationId xmlns:a16="http://schemas.microsoft.com/office/drawing/2014/main" id="{79236796-4A98-4319-8073-436B70340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1441" y="1185110"/>
            <a:ext cx="6731669" cy="4487779"/>
          </a:xfrm>
          <a:prstGeom prst="rect">
            <a:avLst/>
          </a:prstGeom>
        </p:spPr>
      </p:pic>
    </p:spTree>
    <p:extLst>
      <p:ext uri="{BB962C8B-B14F-4D97-AF65-F5344CB8AC3E}">
        <p14:creationId xmlns:p14="http://schemas.microsoft.com/office/powerpoint/2010/main" val="1756090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14F1-83A0-4595-BA35-80D736CFA58D}"/>
              </a:ext>
            </a:extLst>
          </p:cNvPr>
          <p:cNvSpPr>
            <a:spLocks noGrp="1"/>
          </p:cNvSpPr>
          <p:nvPr>
            <p:ph type="title"/>
          </p:nvPr>
        </p:nvSpPr>
        <p:spPr>
          <a:xfrm>
            <a:off x="344905" y="424448"/>
            <a:ext cx="10515600" cy="1325563"/>
          </a:xfrm>
        </p:spPr>
        <p:txBody>
          <a:bodyPr>
            <a:normAutofit fontScale="90000"/>
          </a:bodyPr>
          <a:lstStyle/>
          <a:p>
            <a:r>
              <a:rPr lang="en-GB" sz="4000" b="1" dirty="0">
                <a:latin typeface="+mn-lt"/>
              </a:rPr>
              <a:t>You can drop into any of these activities between 11am-2pm:</a:t>
            </a:r>
            <a:br>
              <a:rPr lang="en-GB" sz="4000" b="1" dirty="0">
                <a:latin typeface="+mn-lt"/>
              </a:rPr>
            </a:br>
            <a:endParaRPr lang="en-GB" sz="4000" b="1" dirty="0">
              <a:latin typeface="+mn-lt"/>
            </a:endParaRPr>
          </a:p>
        </p:txBody>
      </p:sp>
      <p:sp>
        <p:nvSpPr>
          <p:cNvPr id="3" name="Content Placeholder 2">
            <a:extLst>
              <a:ext uri="{FF2B5EF4-FFF2-40B4-BE49-F238E27FC236}">
                <a16:creationId xmlns:a16="http://schemas.microsoft.com/office/drawing/2014/main" id="{DF1E7A82-B8A0-4B21-A5CC-C9BF3DA328B6}"/>
              </a:ext>
            </a:extLst>
          </p:cNvPr>
          <p:cNvSpPr>
            <a:spLocks noGrp="1"/>
          </p:cNvSpPr>
          <p:nvPr>
            <p:ph idx="1"/>
          </p:nvPr>
        </p:nvSpPr>
        <p:spPr>
          <a:xfrm>
            <a:off x="1856874" y="2002820"/>
            <a:ext cx="10515600" cy="4351338"/>
          </a:xfrm>
        </p:spPr>
        <p:txBody>
          <a:bodyPr>
            <a:normAutofit/>
          </a:bodyPr>
          <a:lstStyle/>
          <a:p>
            <a:pPr marL="0" indent="0">
              <a:buNone/>
            </a:pPr>
            <a:r>
              <a:rPr lang="en-GB" b="1" dirty="0"/>
              <a:t>Drama</a:t>
            </a:r>
            <a:r>
              <a:rPr lang="en-GB" dirty="0"/>
              <a:t> </a:t>
            </a:r>
            <a:r>
              <a:rPr lang="en-GB" b="1" dirty="0"/>
              <a:t>with Ged</a:t>
            </a:r>
            <a:r>
              <a:rPr lang="en-GB" dirty="0"/>
              <a:t>: learn new drama skills while having fun!</a:t>
            </a:r>
          </a:p>
          <a:p>
            <a:pPr marL="0" indent="0">
              <a:buNone/>
            </a:pPr>
            <a:r>
              <a:rPr lang="en-GB" b="1" dirty="0"/>
              <a:t>Music with Sarah</a:t>
            </a:r>
            <a:r>
              <a:rPr lang="en-GB" dirty="0"/>
              <a:t>: get your bodies moving, make some noise, and maybe even write your very own family song!</a:t>
            </a:r>
          </a:p>
          <a:p>
            <a:pPr marL="0" indent="0">
              <a:buNone/>
            </a:pPr>
            <a:r>
              <a:rPr lang="en-GB" b="1" dirty="0"/>
              <a:t>Arts &amp; Crafts with Jo: </a:t>
            </a:r>
            <a:r>
              <a:rPr lang="en-GB" dirty="0"/>
              <a:t>Get creative with some fun arts &amp; crafts activities.</a:t>
            </a:r>
          </a:p>
          <a:p>
            <a:pPr marL="0" indent="0">
              <a:buNone/>
            </a:pPr>
            <a:r>
              <a:rPr lang="en-GB" b="1" dirty="0"/>
              <a:t>Storytelling with Ilaria: </a:t>
            </a:r>
            <a:r>
              <a:rPr lang="en-GB" dirty="0"/>
              <a:t>share your favourite tale, chat about your favourite books, and make up your own story.</a:t>
            </a:r>
          </a:p>
          <a:p>
            <a:pPr marL="0" indent="0">
              <a:buNone/>
            </a:pPr>
            <a:r>
              <a:rPr lang="en-GB" b="1" dirty="0"/>
              <a:t>Dance with Josie: </a:t>
            </a:r>
            <a:r>
              <a:rPr lang="en-GB" dirty="0"/>
              <a:t>Move around the room, use your bodies and senses to have fun, express yourself, and maybe do a dance!</a:t>
            </a:r>
          </a:p>
          <a:p>
            <a:pPr marL="0" indent="0">
              <a:buNone/>
            </a:pPr>
            <a:endParaRPr lang="en-GB" dirty="0"/>
          </a:p>
        </p:txBody>
      </p:sp>
      <p:pic>
        <p:nvPicPr>
          <p:cNvPr id="5" name="Graphic 4" descr="Drama outline">
            <a:extLst>
              <a:ext uri="{FF2B5EF4-FFF2-40B4-BE49-F238E27FC236}">
                <a16:creationId xmlns:a16="http://schemas.microsoft.com/office/drawing/2014/main" id="{53769B37-2C9D-4413-B7E8-FDCF25F1B5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7147" y="1798711"/>
            <a:ext cx="709728" cy="709728"/>
          </a:xfrm>
          <a:prstGeom prst="rect">
            <a:avLst/>
          </a:prstGeom>
        </p:spPr>
      </p:pic>
      <p:pic>
        <p:nvPicPr>
          <p:cNvPr id="7" name="Graphic 6" descr="Music notes with solid fill">
            <a:extLst>
              <a:ext uri="{FF2B5EF4-FFF2-40B4-BE49-F238E27FC236}">
                <a16:creationId xmlns:a16="http://schemas.microsoft.com/office/drawing/2014/main" id="{502A96C5-8574-4527-82BC-3764EB3412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9586" y="2508438"/>
            <a:ext cx="662029" cy="662029"/>
          </a:xfrm>
          <a:prstGeom prst="rect">
            <a:avLst/>
          </a:prstGeom>
        </p:spPr>
      </p:pic>
      <p:pic>
        <p:nvPicPr>
          <p:cNvPr id="9" name="Graphic 8" descr="Palette outline">
            <a:extLst>
              <a:ext uri="{FF2B5EF4-FFF2-40B4-BE49-F238E27FC236}">
                <a16:creationId xmlns:a16="http://schemas.microsoft.com/office/drawing/2014/main" id="{541CE17C-45B2-4D8D-A70F-47A065CD7F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3366" y="3400208"/>
            <a:ext cx="658249" cy="658249"/>
          </a:xfrm>
          <a:prstGeom prst="rect">
            <a:avLst/>
          </a:prstGeom>
        </p:spPr>
      </p:pic>
      <p:pic>
        <p:nvPicPr>
          <p:cNvPr id="13" name="Graphic 12" descr="Storytelling with solid fill">
            <a:extLst>
              <a:ext uri="{FF2B5EF4-FFF2-40B4-BE49-F238E27FC236}">
                <a16:creationId xmlns:a16="http://schemas.microsoft.com/office/drawing/2014/main" id="{9209F391-7386-4597-B22C-D6654E338F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3366" y="4288198"/>
            <a:ext cx="662029" cy="662029"/>
          </a:xfrm>
          <a:prstGeom prst="rect">
            <a:avLst/>
          </a:prstGeom>
        </p:spPr>
      </p:pic>
      <p:pic>
        <p:nvPicPr>
          <p:cNvPr id="15" name="Graphic 14" descr="Dancing outline">
            <a:extLst>
              <a:ext uri="{FF2B5EF4-FFF2-40B4-BE49-F238E27FC236}">
                <a16:creationId xmlns:a16="http://schemas.microsoft.com/office/drawing/2014/main" id="{D0E942F9-89D7-43FD-A476-81913CB6A7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7146" y="5289101"/>
            <a:ext cx="658249" cy="658249"/>
          </a:xfrm>
          <a:prstGeom prst="rect">
            <a:avLst/>
          </a:prstGeom>
        </p:spPr>
      </p:pic>
    </p:spTree>
    <p:extLst>
      <p:ext uri="{BB962C8B-B14F-4D97-AF65-F5344CB8AC3E}">
        <p14:creationId xmlns:p14="http://schemas.microsoft.com/office/powerpoint/2010/main" val="39816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A3507F-ADA3-41A3-9362-0B7F82A95892}"/>
              </a:ext>
            </a:extLst>
          </p:cNvPr>
          <p:cNvPicPr>
            <a:picLocks noChangeAspect="1"/>
          </p:cNvPicPr>
          <p:nvPr/>
        </p:nvPicPr>
        <p:blipFill rotWithShape="1">
          <a:blip r:embed="rId2"/>
          <a:srcRect l="32939" t="21802" r="31588" b="33694"/>
          <a:stretch/>
        </p:blipFill>
        <p:spPr>
          <a:xfrm>
            <a:off x="7891848" y="394323"/>
            <a:ext cx="4300152" cy="3034677"/>
          </a:xfrm>
          <a:prstGeom prst="rect">
            <a:avLst/>
          </a:prstGeom>
        </p:spPr>
      </p:pic>
      <p:pic>
        <p:nvPicPr>
          <p:cNvPr id="6" name="Picture 5">
            <a:extLst>
              <a:ext uri="{FF2B5EF4-FFF2-40B4-BE49-F238E27FC236}">
                <a16:creationId xmlns:a16="http://schemas.microsoft.com/office/drawing/2014/main" id="{81456308-7F34-428D-84D2-66C2484958F8}"/>
              </a:ext>
            </a:extLst>
          </p:cNvPr>
          <p:cNvPicPr>
            <a:picLocks noChangeAspect="1"/>
          </p:cNvPicPr>
          <p:nvPr/>
        </p:nvPicPr>
        <p:blipFill rotWithShape="1">
          <a:blip r:embed="rId3"/>
          <a:srcRect l="48041" t="27027" r="16689" b="30450"/>
          <a:stretch/>
        </p:blipFill>
        <p:spPr>
          <a:xfrm>
            <a:off x="7891848" y="3547483"/>
            <a:ext cx="4300152" cy="2916194"/>
          </a:xfrm>
          <a:prstGeom prst="rect">
            <a:avLst/>
          </a:prstGeom>
        </p:spPr>
      </p:pic>
      <p:sp>
        <p:nvSpPr>
          <p:cNvPr id="7" name="TextBox 6">
            <a:extLst>
              <a:ext uri="{FF2B5EF4-FFF2-40B4-BE49-F238E27FC236}">
                <a16:creationId xmlns:a16="http://schemas.microsoft.com/office/drawing/2014/main" id="{FC37CA39-F4BA-4197-ADBA-935B5C80EBDA}"/>
              </a:ext>
            </a:extLst>
          </p:cNvPr>
          <p:cNvSpPr txBox="1"/>
          <p:nvPr/>
        </p:nvSpPr>
        <p:spPr>
          <a:xfrm>
            <a:off x="506627" y="394323"/>
            <a:ext cx="5857103" cy="707886"/>
          </a:xfrm>
          <a:prstGeom prst="rect">
            <a:avLst/>
          </a:prstGeom>
          <a:noFill/>
        </p:spPr>
        <p:txBody>
          <a:bodyPr wrap="square" rtlCol="0">
            <a:spAutoFit/>
          </a:bodyPr>
          <a:lstStyle/>
          <a:p>
            <a:r>
              <a:rPr lang="en-GB" sz="4000" b="1" dirty="0"/>
              <a:t>Food &amp; Drink </a:t>
            </a:r>
          </a:p>
        </p:txBody>
      </p:sp>
      <p:sp>
        <p:nvSpPr>
          <p:cNvPr id="8" name="TextBox 7">
            <a:extLst>
              <a:ext uri="{FF2B5EF4-FFF2-40B4-BE49-F238E27FC236}">
                <a16:creationId xmlns:a16="http://schemas.microsoft.com/office/drawing/2014/main" id="{39A8AF1F-8E9A-4588-AAC9-71672DACDA40}"/>
              </a:ext>
            </a:extLst>
          </p:cNvPr>
          <p:cNvSpPr txBox="1"/>
          <p:nvPr/>
        </p:nvSpPr>
        <p:spPr>
          <a:xfrm>
            <a:off x="506627" y="1402516"/>
            <a:ext cx="6240162" cy="1569660"/>
          </a:xfrm>
          <a:prstGeom prst="rect">
            <a:avLst/>
          </a:prstGeom>
          <a:noFill/>
        </p:spPr>
        <p:txBody>
          <a:bodyPr wrap="square" rtlCol="0">
            <a:spAutoFit/>
          </a:bodyPr>
          <a:lstStyle/>
          <a:p>
            <a:r>
              <a:rPr lang="en-GB" sz="2400" dirty="0"/>
              <a:t>If you look to your left when you’re standing facing the Box Office desk, there is a corridor with lots of posters. This takes you through to Z-café.</a:t>
            </a:r>
          </a:p>
        </p:txBody>
      </p:sp>
      <p:sp>
        <p:nvSpPr>
          <p:cNvPr id="9" name="TextBox 8">
            <a:extLst>
              <a:ext uri="{FF2B5EF4-FFF2-40B4-BE49-F238E27FC236}">
                <a16:creationId xmlns:a16="http://schemas.microsoft.com/office/drawing/2014/main" id="{8E3D6B9F-BBF8-471D-AA24-420BF27E90C4}"/>
              </a:ext>
            </a:extLst>
          </p:cNvPr>
          <p:cNvSpPr txBox="1"/>
          <p:nvPr/>
        </p:nvSpPr>
        <p:spPr>
          <a:xfrm>
            <a:off x="506627" y="3013563"/>
            <a:ext cx="6240162" cy="2739211"/>
          </a:xfrm>
          <a:prstGeom prst="rect">
            <a:avLst/>
          </a:prstGeom>
          <a:noFill/>
        </p:spPr>
        <p:txBody>
          <a:bodyPr wrap="square" lIns="91440" tIns="45720" rIns="91440" bIns="45720" rtlCol="0" anchor="t">
            <a:spAutoFit/>
          </a:bodyPr>
          <a:lstStyle/>
          <a:p>
            <a:r>
              <a:rPr lang="en-GB" sz="2400" dirty="0"/>
              <a:t>You can buy food and drink from the counter at Z-café. There are plenty of options, including vegan, vegetarian and halal choices. </a:t>
            </a:r>
            <a:endParaRPr lang="en-GB" sz="2400" dirty="0">
              <a:highlight>
                <a:srgbClr val="FF0000"/>
              </a:highlight>
              <a:cs typeface="Calibri"/>
            </a:endParaRPr>
          </a:p>
          <a:p>
            <a:br>
              <a:rPr lang="en-GB" sz="2000" dirty="0"/>
            </a:br>
            <a:endParaRPr lang="en-GB" sz="2000" dirty="0"/>
          </a:p>
          <a:p>
            <a:br>
              <a:rPr lang="en-GB" sz="2000" dirty="0"/>
            </a:br>
            <a:endParaRPr lang="en-GB" sz="2000" dirty="0"/>
          </a:p>
          <a:p>
            <a:endParaRPr lang="en-GB" sz="2000" dirty="0"/>
          </a:p>
        </p:txBody>
      </p:sp>
      <p:sp>
        <p:nvSpPr>
          <p:cNvPr id="12" name="TextBox 11">
            <a:extLst>
              <a:ext uri="{FF2B5EF4-FFF2-40B4-BE49-F238E27FC236}">
                <a16:creationId xmlns:a16="http://schemas.microsoft.com/office/drawing/2014/main" id="{B32BC90D-D93A-4F3F-8075-F6D8A9613544}"/>
              </a:ext>
            </a:extLst>
          </p:cNvPr>
          <p:cNvSpPr txBox="1"/>
          <p:nvPr/>
        </p:nvSpPr>
        <p:spPr>
          <a:xfrm>
            <a:off x="506627" y="4255155"/>
            <a:ext cx="6098058" cy="1200329"/>
          </a:xfrm>
          <a:prstGeom prst="rect">
            <a:avLst/>
          </a:prstGeom>
          <a:noFill/>
        </p:spPr>
        <p:txBody>
          <a:bodyPr wrap="square">
            <a:spAutoFit/>
          </a:bodyPr>
          <a:lstStyle/>
          <a:p>
            <a:r>
              <a:rPr lang="en-GB" sz="2400" dirty="0"/>
              <a:t>There are male and female toilets and an accessible toilet in Z-café. They are on the left when you are facing the counter.</a:t>
            </a:r>
          </a:p>
        </p:txBody>
      </p:sp>
      <p:sp>
        <p:nvSpPr>
          <p:cNvPr id="11" name="TextBox 10">
            <a:extLst>
              <a:ext uri="{FF2B5EF4-FFF2-40B4-BE49-F238E27FC236}">
                <a16:creationId xmlns:a16="http://schemas.microsoft.com/office/drawing/2014/main" id="{69951010-A9D9-44B7-9FB3-45E21A713F5C}"/>
              </a:ext>
            </a:extLst>
          </p:cNvPr>
          <p:cNvSpPr txBox="1"/>
          <p:nvPr/>
        </p:nvSpPr>
        <p:spPr>
          <a:xfrm>
            <a:off x="506627" y="5632680"/>
            <a:ext cx="6098058" cy="830997"/>
          </a:xfrm>
          <a:prstGeom prst="rect">
            <a:avLst/>
          </a:prstGeom>
          <a:noFill/>
        </p:spPr>
        <p:txBody>
          <a:bodyPr wrap="square">
            <a:spAutoFit/>
          </a:bodyPr>
          <a:lstStyle/>
          <a:p>
            <a:r>
              <a:rPr lang="en-GB" sz="2400" dirty="0"/>
              <a:t>There is a second entrance and exit door located in the café next to the toilets. </a:t>
            </a:r>
          </a:p>
        </p:txBody>
      </p:sp>
    </p:spTree>
    <p:extLst>
      <p:ext uri="{BB962C8B-B14F-4D97-AF65-F5344CB8AC3E}">
        <p14:creationId xmlns:p14="http://schemas.microsoft.com/office/powerpoint/2010/main" val="214624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2444AE-D175-4702-B1C1-A9BA2CEADAE9}"/>
              </a:ext>
            </a:extLst>
          </p:cNvPr>
          <p:cNvSpPr txBox="1"/>
          <p:nvPr/>
        </p:nvSpPr>
        <p:spPr>
          <a:xfrm>
            <a:off x="572873" y="444256"/>
            <a:ext cx="11549877" cy="6063198"/>
          </a:xfrm>
          <a:prstGeom prst="rect">
            <a:avLst/>
          </a:prstGeom>
          <a:noFill/>
        </p:spPr>
        <p:txBody>
          <a:bodyPr wrap="square">
            <a:spAutoFit/>
          </a:bodyPr>
          <a:lstStyle/>
          <a:p>
            <a:r>
              <a:rPr lang="en-GB" sz="4000" b="1" dirty="0"/>
              <a:t>Do you have any other questions about Z-access?</a:t>
            </a:r>
          </a:p>
          <a:p>
            <a:endParaRPr lang="en-GB" sz="4000" b="1" dirty="0"/>
          </a:p>
          <a:p>
            <a:r>
              <a:rPr lang="en-GB" sz="2000" dirty="0"/>
              <a:t>Please get in touch!</a:t>
            </a:r>
          </a:p>
          <a:p>
            <a:endParaRPr lang="en-GB" sz="2000" dirty="0"/>
          </a:p>
          <a:p>
            <a:endParaRPr lang="en-GB" sz="2000" dirty="0"/>
          </a:p>
          <a:p>
            <a:endParaRPr lang="en-GB" sz="2000" dirty="0"/>
          </a:p>
          <a:p>
            <a:endParaRPr lang="en-GB" sz="2000" dirty="0"/>
          </a:p>
          <a:p>
            <a:endParaRPr lang="en-GB" sz="2000" dirty="0"/>
          </a:p>
          <a:p>
            <a:r>
              <a:rPr lang="en-GB" sz="2000" dirty="0"/>
              <a:t>            @z_arts_mcr                     @z.artsmcr                    @zartsmcr</a:t>
            </a:r>
          </a:p>
          <a:p>
            <a:endParaRPr lang="en-GB" sz="2000" dirty="0"/>
          </a:p>
          <a:p>
            <a:endParaRPr lang="en-GB" sz="2000" dirty="0"/>
          </a:p>
          <a:p>
            <a:r>
              <a:rPr lang="en-GB" sz="2000" dirty="0"/>
              <a:t>Share what you liked about the event using the hashtag #MyCreativeFamily</a:t>
            </a:r>
          </a:p>
          <a:p>
            <a:endParaRPr lang="en-GB" sz="2000" dirty="0"/>
          </a:p>
          <a:p>
            <a:endParaRPr lang="en-GB" sz="2000" b="1" dirty="0"/>
          </a:p>
          <a:p>
            <a:endParaRPr lang="en-GB" sz="2000" b="1" dirty="0"/>
          </a:p>
          <a:p>
            <a:endParaRPr lang="en-GB" sz="2400" b="1" dirty="0"/>
          </a:p>
          <a:p>
            <a:pPr algn="ctr"/>
            <a:r>
              <a:rPr lang="en-GB" sz="2400" b="1" dirty="0"/>
              <a:t>We hope you enjoy Z-access! </a:t>
            </a:r>
          </a:p>
        </p:txBody>
      </p:sp>
      <p:pic>
        <p:nvPicPr>
          <p:cNvPr id="6" name="Graphic 5" descr="Speaker phone outline">
            <a:extLst>
              <a:ext uri="{FF2B5EF4-FFF2-40B4-BE49-F238E27FC236}">
                <a16:creationId xmlns:a16="http://schemas.microsoft.com/office/drawing/2014/main" id="{9E39E5E8-3E1D-4FFA-9CAC-5FDEBAEB69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873" y="2336377"/>
            <a:ext cx="645886" cy="645886"/>
          </a:xfrm>
          <a:prstGeom prst="rect">
            <a:avLst/>
          </a:prstGeom>
        </p:spPr>
      </p:pic>
      <p:sp>
        <p:nvSpPr>
          <p:cNvPr id="8" name="TextBox 7">
            <a:extLst>
              <a:ext uri="{FF2B5EF4-FFF2-40B4-BE49-F238E27FC236}">
                <a16:creationId xmlns:a16="http://schemas.microsoft.com/office/drawing/2014/main" id="{83CE2DE2-3C7E-4032-BFB9-8FF99E4082BC}"/>
              </a:ext>
            </a:extLst>
          </p:cNvPr>
          <p:cNvSpPr txBox="1"/>
          <p:nvPr/>
        </p:nvSpPr>
        <p:spPr>
          <a:xfrm>
            <a:off x="1218759" y="2459265"/>
            <a:ext cx="6094140" cy="400110"/>
          </a:xfrm>
          <a:prstGeom prst="rect">
            <a:avLst/>
          </a:prstGeom>
          <a:noFill/>
        </p:spPr>
        <p:txBody>
          <a:bodyPr wrap="square">
            <a:spAutoFit/>
          </a:bodyPr>
          <a:lstStyle/>
          <a:p>
            <a:r>
              <a:rPr lang="en-GB" sz="2000" dirty="0"/>
              <a:t>Box Office: 0161 226 1912</a:t>
            </a:r>
          </a:p>
        </p:txBody>
      </p:sp>
      <p:pic>
        <p:nvPicPr>
          <p:cNvPr id="10" name="Picture 9" descr="Icon&#10;&#10;Description automatically generated">
            <a:extLst>
              <a:ext uri="{FF2B5EF4-FFF2-40B4-BE49-F238E27FC236}">
                <a16:creationId xmlns:a16="http://schemas.microsoft.com/office/drawing/2014/main" id="{9E76F54D-D025-4761-9FD7-E9283D488FA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080612" y="3353658"/>
            <a:ext cx="771237" cy="765212"/>
          </a:xfrm>
          <a:prstGeom prst="rect">
            <a:avLst/>
          </a:prstGeom>
        </p:spPr>
      </p:pic>
      <p:pic>
        <p:nvPicPr>
          <p:cNvPr id="12" name="Picture 11" descr="Logo&#10;&#10;Description automatically generated">
            <a:extLst>
              <a:ext uri="{FF2B5EF4-FFF2-40B4-BE49-F238E27FC236}">
                <a16:creationId xmlns:a16="http://schemas.microsoft.com/office/drawing/2014/main" id="{79B67131-699D-42F9-9A35-5351BE82B1C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19610" y="3460059"/>
            <a:ext cx="552411" cy="552411"/>
          </a:xfrm>
          <a:prstGeom prst="rect">
            <a:avLst/>
          </a:prstGeom>
        </p:spPr>
      </p:pic>
      <p:pic>
        <p:nvPicPr>
          <p:cNvPr id="17" name="Picture 16" descr="Icon&#10;&#10;Description automatically generated">
            <a:extLst>
              <a:ext uri="{FF2B5EF4-FFF2-40B4-BE49-F238E27FC236}">
                <a16:creationId xmlns:a16="http://schemas.microsoft.com/office/drawing/2014/main" id="{CB20EFCB-9F8B-4944-9B90-4778203AD2ED}"/>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438430" y="3407479"/>
            <a:ext cx="657570" cy="657570"/>
          </a:xfrm>
          <a:prstGeom prst="rect">
            <a:avLst/>
          </a:prstGeom>
        </p:spPr>
      </p:pic>
    </p:spTree>
    <p:extLst>
      <p:ext uri="{BB962C8B-B14F-4D97-AF65-F5344CB8AC3E}">
        <p14:creationId xmlns:p14="http://schemas.microsoft.com/office/powerpoint/2010/main" val="1468681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030CAED598EC43B9B788BA4D9BA529" ma:contentTypeVersion="10" ma:contentTypeDescription="Create a new document." ma:contentTypeScope="" ma:versionID="d66e3185c9e988b47960c2a0a775e95c">
  <xsd:schema xmlns:xsd="http://www.w3.org/2001/XMLSchema" xmlns:xs="http://www.w3.org/2001/XMLSchema" xmlns:p="http://schemas.microsoft.com/office/2006/metadata/properties" xmlns:ns2="ecf818a1-84d3-425b-b854-f454a5e81889" targetNamespace="http://schemas.microsoft.com/office/2006/metadata/properties" ma:root="true" ma:fieldsID="e26e0adf5389d51214af5766528d9aa4" ns2:_="">
    <xsd:import namespace="ecf818a1-84d3-425b-b854-f454a5e818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818a1-84d3-425b-b854-f454a5e818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02A44F-B1C3-4E91-B909-F8BB63BB82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f818a1-84d3-425b-b854-f454a5e81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D75360-31A1-4A5B-B67A-E36746CF81EC}">
  <ds:schemaRefs>
    <ds:schemaRef ds:uri="http://schemas.microsoft.com/sharepoint/v3/contenttype/forms"/>
  </ds:schemaRefs>
</ds:datastoreItem>
</file>

<file path=customXml/itemProps3.xml><?xml version="1.0" encoding="utf-8"?>
<ds:datastoreItem xmlns:ds="http://schemas.openxmlformats.org/officeDocument/2006/customXml" ds:itemID="{36AE6033-360A-47A3-A863-296765A530DD}">
  <ds:schemaRefs>
    <ds:schemaRef ds:uri="475311c9-5d86-41fc-b957-a0c426c919a2"/>
    <ds:schemaRef ds:uri="bfbf2a9f-1f69-4159-aac6-0079cb22e1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584</Words>
  <Application>Microsoft Office PowerPoint</Application>
  <PresentationFormat>Widescreen</PresentationFormat>
  <Paragraphs>58</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What is a Visual Guide?</vt:lpstr>
      <vt:lpstr>What is a Z-access Family Fun Day?</vt:lpstr>
      <vt:lpstr>PowerPoint Presentation</vt:lpstr>
      <vt:lpstr>PowerPoint Presentation</vt:lpstr>
      <vt:lpstr>PowerPoint Presentation</vt:lpstr>
      <vt:lpstr>You can drop into any of these activities between 11am-2pm: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Bowman</dc:creator>
  <cp:lastModifiedBy>Tiffany Bowman</cp:lastModifiedBy>
  <cp:revision>24</cp:revision>
  <dcterms:created xsi:type="dcterms:W3CDTF">2021-05-12T11:41:27Z</dcterms:created>
  <dcterms:modified xsi:type="dcterms:W3CDTF">2022-03-01T17:21:49Z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0x0101003B030CAED598EC43B9B788BA4D9BA529</vt:lpwstr>
  </property>
</Properties>
</file>